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sldIdLst>
    <p:sldId id="256" r:id="rId5"/>
    <p:sldId id="312" r:id="rId6"/>
    <p:sldId id="369" r:id="rId7"/>
    <p:sldId id="357" r:id="rId8"/>
    <p:sldId id="320" r:id="rId9"/>
    <p:sldId id="396" r:id="rId10"/>
    <p:sldId id="401" r:id="rId11"/>
    <p:sldId id="398" r:id="rId12"/>
    <p:sldId id="389" r:id="rId13"/>
    <p:sldId id="387" r:id="rId14"/>
    <p:sldId id="402" r:id="rId15"/>
    <p:sldId id="388" r:id="rId16"/>
    <p:sldId id="404" r:id="rId17"/>
    <p:sldId id="390" r:id="rId18"/>
    <p:sldId id="367" r:id="rId19"/>
    <p:sldId id="392" r:id="rId20"/>
    <p:sldId id="368" r:id="rId21"/>
    <p:sldId id="381" r:id="rId22"/>
    <p:sldId id="382" r:id="rId23"/>
    <p:sldId id="383" r:id="rId24"/>
    <p:sldId id="384" r:id="rId25"/>
    <p:sldId id="385" r:id="rId26"/>
    <p:sldId id="386" r:id="rId27"/>
    <p:sldId id="379" r:id="rId28"/>
    <p:sldId id="391" r:id="rId29"/>
    <p:sldId id="403" r:id="rId30"/>
    <p:sldId id="365" r:id="rId31"/>
    <p:sldId id="34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301" dt="2024-03-19T16:24:49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5"/>
    <p:restoredTop sz="86272"/>
  </p:normalViewPr>
  <p:slideViewPr>
    <p:cSldViewPr snapToGrid="0">
      <p:cViewPr>
        <p:scale>
          <a:sx n="100" d="100"/>
          <a:sy n="100" d="100"/>
        </p:scale>
        <p:origin x="10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7650-154C-0A3D-7687-4B6B8CCB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DC4F9-3B11-FEFC-9897-03BFAE14D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71F12-52EE-B58A-73DC-FF8CAE342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representation for having a manager that keeps each CPU worker working on an assigned task</a:t>
            </a:r>
          </a:p>
          <a:p>
            <a:endParaRPr lang="en-US" dirty="0"/>
          </a:p>
          <a:p>
            <a:r>
              <a:rPr lang="en-US" dirty="0"/>
              <a:t>Graphical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2C72-A30A-3ACA-5731-CDEA5AF3F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7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3C11-90FB-1D89-C036-4FCE2EFE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3B204-9DCB-E762-6B27-9811D7F62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92C39-3718-B963-0D20-A0C151786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483D5-41B4-5D27-3507-9691ECC87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BA93-A6DF-28B1-C6D3-830E8D75A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769D4E-4EEA-671D-B08C-57FC81207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55B60-7849-2E45-1BE8-E8132AD9D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F4A1B-4685-16E0-0965-7FA0EEADB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78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C7B5-BF75-0539-5C53-E2EBB506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89C7F-A002-DCF2-67A3-106E7A032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48DA9-7872-94FF-7325-A15C69B26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7CEA4-FF25-2F25-155C-476CC02C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A32C-D823-40EE-3B69-343EADE8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0C610-FB59-94B5-36D8-32E1C2656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88183-57BD-93BD-8C80-343BDE3BB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DD5D2-CE45-0401-04E6-C633C20B8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9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009D-7CEC-6B8A-2DFB-BF8A69935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3686A-9964-0149-D7EE-448765835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DCC209-F724-4B0D-4080-B09E6F081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FFDDE-A069-6429-DEE3-3FD626E04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4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8587C-3324-1454-DD44-A7FF28F0E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F6E14-67F9-DD91-3576-E7B537D46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6E04B-8F12-2FFF-0D59-38689BB89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9235-5432-976C-FEFE-FB0E95B9C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5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46F67-9B70-9847-1189-8EE01D20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D79C2-9B3F-87C2-5E13-F7B6B04F6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33F10-B215-9FEF-5D8B-23650A6BA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2C49B-8E4C-E197-73A5-2ECAD53B8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6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1 – Organizing data files</a:t>
            </a:r>
          </a:p>
          <a:p>
            <a:endParaRPr lang="en-US" dirty="0"/>
          </a:p>
          <a:p>
            <a:r>
              <a:rPr lang="en-US" dirty="0"/>
              <a:t>Generic 2 – Generating an input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2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Quick overview of the three options – Job array, GNU Parallel, Load Balancer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Improve the slide design and flow.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 – have the “main benefit” be placed outside of the square to prevent crowding of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6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Job, </a:t>
            </a:r>
            <a:r>
              <a:rPr lang="en-US" dirty="0" err="1"/>
              <a:t>Slurm</a:t>
            </a:r>
            <a:r>
              <a:rPr lang="en-US" dirty="0"/>
              <a:t>, Node, </a:t>
            </a:r>
            <a:r>
              <a:rPr lang="en-US" dirty="0" err="1"/>
              <a:t>Ntask</a:t>
            </a:r>
            <a:r>
              <a:rPr lang="en-US" dirty="0"/>
              <a:t>/Core/CPU &lt;- Worker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6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1E2E9-2F5C-C3B2-82C5-A5808D35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5A9DE-29CC-4B87-4CE7-E31502E39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AF4F8-BA3D-D788-633C-613B5CBE0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representation for having a manager that keeps each CPU worker working on an assigned task</a:t>
            </a:r>
          </a:p>
          <a:p>
            <a:endParaRPr lang="en-US" dirty="0"/>
          </a:p>
          <a:p>
            <a:r>
              <a:rPr lang="en-US" dirty="0"/>
              <a:t>Graphical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A56C6-A4F1-0712-5FC4-C57FBD9F6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85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06EC-1454-A4B2-B2E4-26855F38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42113-B3F2-1EF9-BF25-5A339D950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B521A-062D-0ECB-85D7-94C746434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sinteractive</a:t>
            </a:r>
            <a:r>
              <a:rPr lang="en-US" dirty="0"/>
              <a:t> --partition=</a:t>
            </a:r>
            <a:r>
              <a:rPr lang="en-US" dirty="0" err="1"/>
              <a:t>atesting</a:t>
            </a:r>
            <a:r>
              <a:rPr lang="en-US" dirty="0"/>
              <a:t> --</a:t>
            </a:r>
            <a:r>
              <a:rPr lang="en-US" dirty="0" err="1"/>
              <a:t>qos</a:t>
            </a:r>
            <a:r>
              <a:rPr lang="en-US" dirty="0"/>
              <a:t>=testing --time=90:00 --</a:t>
            </a:r>
            <a:r>
              <a:rPr lang="en-US" dirty="0" err="1"/>
              <a:t>ntasks</a:t>
            </a:r>
            <a:r>
              <a:rPr lang="en-US" dirty="0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0E340-3021-E3DB-1BB4-E2B8CF7D9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 representation for having a manager that keeps each CPU worker working on an assigned task</a:t>
            </a:r>
          </a:p>
          <a:p>
            <a:endParaRPr lang="en-US" dirty="0"/>
          </a:p>
          <a:p>
            <a:r>
              <a:rPr lang="en-US" dirty="0"/>
              <a:t>Graphical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sinteractive</a:t>
            </a:r>
            <a:r>
              <a:rPr lang="en-US" dirty="0"/>
              <a:t> --partition=</a:t>
            </a:r>
            <a:r>
              <a:rPr lang="en-US" dirty="0" err="1"/>
              <a:t>atesting</a:t>
            </a:r>
            <a:r>
              <a:rPr lang="en-US" dirty="0"/>
              <a:t> --</a:t>
            </a:r>
            <a:r>
              <a:rPr lang="en-US" dirty="0" err="1"/>
              <a:t>qos</a:t>
            </a:r>
            <a:r>
              <a:rPr lang="en-US" dirty="0"/>
              <a:t>=testing --time=90:00 --</a:t>
            </a:r>
            <a:r>
              <a:rPr lang="en-US" dirty="0" err="1"/>
              <a:t>ntasks</a:t>
            </a:r>
            <a:r>
              <a:rPr lang="en-US" dirty="0"/>
              <a:t>=1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Loadbalancer</a:t>
            </a:r>
            <a:r>
              <a:rPr lang="en-US" dirty="0"/>
              <a:t> – can run across nodes? </a:t>
            </a:r>
          </a:p>
          <a:p>
            <a:endParaRPr lang="en-US" dirty="0"/>
          </a:p>
          <a:p>
            <a:r>
              <a:rPr lang="en-US" dirty="0"/>
              <a:t>The manager will ensure additional tasks are handled by the primary core.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3/7/2025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2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37493-D79D-C309-364A-01E9EABE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1F74D2-8546-5916-AB6F-6706F6FB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263" y="1792044"/>
            <a:ext cx="4523967" cy="3304310"/>
            <a:chOff x="838200" y="2140525"/>
            <a:chExt cx="4523967" cy="33043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E66FA8-2264-0A6B-6B13-4D70A68E7648}"/>
                </a:ext>
              </a:extLst>
            </p:cNvPr>
            <p:cNvSpPr txBox="1"/>
            <p:nvPr/>
          </p:nvSpPr>
          <p:spPr>
            <a:xfrm>
              <a:off x="945573" y="2361521"/>
              <a:ext cx="4416594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#!/bin/bash</a:t>
              </a:r>
            </a:p>
            <a:p>
              <a:endParaRPr lang="en-US" sz="20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#SBATCH --nodes=1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#SBATCH --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ntasks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=1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#SBATCH --time=00:10:00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#SBATCH --partition=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atesting</a:t>
              </a:r>
              <a:endParaRPr lang="en-US" sz="20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#SBATCH --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qos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=testing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#SBATCH --output=sample-%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j.out</a:t>
              </a:r>
              <a:endParaRPr lang="en-US" sz="20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C4D1CF-50E2-9298-248E-FE5CCD6B1CB4}"/>
                </a:ext>
              </a:extLst>
            </p:cNvPr>
            <p:cNvSpPr/>
            <p:nvPr/>
          </p:nvSpPr>
          <p:spPr>
            <a:xfrm>
              <a:off x="838200" y="2140526"/>
              <a:ext cx="4523967" cy="330430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DB00346-6E7A-E465-4775-83366C311F3C}"/>
                </a:ext>
              </a:extLst>
            </p:cNvPr>
            <p:cNvSpPr/>
            <p:nvPr/>
          </p:nvSpPr>
          <p:spPr>
            <a:xfrm rot="16200000" flipH="1">
              <a:off x="4447767" y="2140525"/>
              <a:ext cx="914400" cy="914400"/>
            </a:xfrm>
            <a:prstGeom prst="rtTriangl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8497455-6E5D-845B-A729-1734A6E8C876}"/>
                </a:ext>
              </a:extLst>
            </p:cNvPr>
            <p:cNvSpPr/>
            <p:nvPr/>
          </p:nvSpPr>
          <p:spPr>
            <a:xfrm>
              <a:off x="4415629" y="2164846"/>
              <a:ext cx="914400" cy="914400"/>
            </a:xfrm>
            <a:prstGeom prst="rt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84CBAB-AE51-2770-A020-16262AD285F2}"/>
              </a:ext>
            </a:extLst>
          </p:cNvPr>
          <p:cNvSpPr txBox="1"/>
          <p:nvPr/>
        </p:nvSpPr>
        <p:spPr>
          <a:xfrm>
            <a:off x="1702283" y="5197711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Batch Job</a:t>
            </a:r>
          </a:p>
        </p:txBody>
      </p:sp>
      <p:pic>
        <p:nvPicPr>
          <p:cNvPr id="19" name="Picture 2" descr="Slurm Logo">
            <a:extLst>
              <a:ext uri="{FF2B5EF4-FFF2-40B4-BE49-F238E27FC236}">
                <a16:creationId xmlns:a16="http://schemas.microsoft.com/office/drawing/2014/main" id="{9BEED9DF-C248-8A59-B0AF-339E51553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9"/>
          <a:stretch/>
        </p:blipFill>
        <p:spPr bwMode="auto">
          <a:xfrm>
            <a:off x="5423801" y="2760919"/>
            <a:ext cx="1698054" cy="13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 descr="A diagram representing an individual node containing CPU cores, RAM, and storage space">
            <a:extLst>
              <a:ext uri="{FF2B5EF4-FFF2-40B4-BE49-F238E27FC236}">
                <a16:creationId xmlns:a16="http://schemas.microsoft.com/office/drawing/2014/main" id="{EAD34C09-C5C1-158C-2FD4-154E98A6C517}"/>
              </a:ext>
            </a:extLst>
          </p:cNvPr>
          <p:cNvGrpSpPr/>
          <p:nvPr/>
        </p:nvGrpSpPr>
        <p:grpSpPr>
          <a:xfrm>
            <a:off x="7814298" y="2974000"/>
            <a:ext cx="3678866" cy="1220806"/>
            <a:chOff x="7619426" y="2479325"/>
            <a:chExt cx="3678866" cy="122080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C8DCBBE-F0CB-499C-3E88-353F7AC4A16A}"/>
                </a:ext>
              </a:extLst>
            </p:cNvPr>
            <p:cNvSpPr/>
            <p:nvPr/>
          </p:nvSpPr>
          <p:spPr>
            <a:xfrm>
              <a:off x="7619426" y="2479325"/>
              <a:ext cx="3678866" cy="1220806"/>
            </a:xfrm>
            <a:prstGeom prst="roundRect">
              <a:avLst>
                <a:gd name="adj" fmla="val 10570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3E518D-5CD1-7CB6-8ECA-BB6B6BD54CB1}"/>
                </a:ext>
              </a:extLst>
            </p:cNvPr>
            <p:cNvSpPr/>
            <p:nvPr/>
          </p:nvSpPr>
          <p:spPr>
            <a:xfrm>
              <a:off x="7619426" y="2683033"/>
              <a:ext cx="3678866" cy="813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12CBD7-65E2-DE9F-12C3-5BE016FEE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4081" y="255577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2B936A-D547-09F0-6FDA-5FBE8F80C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7521" y="3532237"/>
              <a:ext cx="91440" cy="9144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7DAF66-CF19-D4C1-856B-A0B31DB57E75}"/>
                </a:ext>
              </a:extLst>
            </p:cNvPr>
            <p:cNvSpPr>
              <a:spLocks/>
            </p:cNvSpPr>
            <p:nvPr/>
          </p:nvSpPr>
          <p:spPr>
            <a:xfrm>
              <a:off x="10721880" y="3532237"/>
              <a:ext cx="91440" cy="9144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A40BABB-03AE-2A3C-2A59-80D021D6BB59}"/>
                </a:ext>
              </a:extLst>
            </p:cNvPr>
            <p:cNvSpPr/>
            <p:nvPr/>
          </p:nvSpPr>
          <p:spPr>
            <a:xfrm>
              <a:off x="10873980" y="3532237"/>
              <a:ext cx="182880" cy="91440"/>
            </a:xfrm>
            <a:prstGeom prst="roundRect">
              <a:avLst>
                <a:gd name="adj" fmla="val 375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D621A0C4-CB0A-B0D8-84C4-253F4348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Batch Job?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E0AF69-2F23-2DD4-A147-5DFD40CA6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66922" y="3265346"/>
            <a:ext cx="3173619" cy="638114"/>
            <a:chOff x="7815521" y="2770671"/>
            <a:chExt cx="3173619" cy="638114"/>
          </a:xfrm>
        </p:grpSpPr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C57FC3A8-C5B6-09F2-5810-2AAD488DE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5521" y="2770671"/>
              <a:ext cx="638114" cy="638114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9D0CC2C-ABA3-A82A-A888-54C911D317D9}"/>
                </a:ext>
              </a:extLst>
            </p:cNvPr>
            <p:cNvGrpSpPr/>
            <p:nvPr/>
          </p:nvGrpSpPr>
          <p:grpSpPr>
            <a:xfrm>
              <a:off x="9065694" y="2909084"/>
              <a:ext cx="914400" cy="361289"/>
              <a:chOff x="8951206" y="2909083"/>
              <a:chExt cx="914400" cy="36128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8A92C6A-76E7-1D02-F485-F639EF589487}"/>
                  </a:ext>
                </a:extLst>
              </p:cNvPr>
              <p:cNvGrpSpPr/>
              <p:nvPr/>
            </p:nvGrpSpPr>
            <p:grpSpPr>
              <a:xfrm>
                <a:off x="8951206" y="2909083"/>
                <a:ext cx="914400" cy="361289"/>
                <a:chOff x="8679305" y="4127479"/>
                <a:chExt cx="914400" cy="361289"/>
              </a:xfrm>
            </p:grpSpPr>
            <p:sp>
              <p:nvSpPr>
                <p:cNvPr id="28" name="Round Same Side Corner Rectangle 27">
                  <a:extLst>
                    <a:ext uri="{FF2B5EF4-FFF2-40B4-BE49-F238E27FC236}">
                      <a16:creationId xmlns:a16="http://schemas.microsoft.com/office/drawing/2014/main" id="{18AC19DC-60F9-963B-871F-FF064A402F08}"/>
                    </a:ext>
                  </a:extLst>
                </p:cNvPr>
                <p:cNvSpPr/>
                <p:nvPr/>
              </p:nvSpPr>
              <p:spPr>
                <a:xfrm>
                  <a:off x="8679305" y="4127479"/>
                  <a:ext cx="914400" cy="219428"/>
                </a:xfrm>
                <a:prstGeom prst="round2SameRect">
                  <a:avLst>
                    <a:gd name="adj1" fmla="val 38389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E36718C-B238-F1CB-2C31-811188964EFE}"/>
                    </a:ext>
                  </a:extLst>
                </p:cNvPr>
                <p:cNvSpPr/>
                <p:nvPr/>
              </p:nvSpPr>
              <p:spPr>
                <a:xfrm>
                  <a:off x="8679305" y="4375242"/>
                  <a:ext cx="91440" cy="1135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A60CBB8-6685-3D35-DAE6-212743D38344}"/>
                    </a:ext>
                  </a:extLst>
                </p:cNvPr>
                <p:cNvSpPr/>
                <p:nvPr/>
              </p:nvSpPr>
              <p:spPr>
                <a:xfrm>
                  <a:off x="9502265" y="4372846"/>
                  <a:ext cx="91440" cy="1135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4C798DC-9032-7F63-F63A-B1616ED2CDCF}"/>
                    </a:ext>
                  </a:extLst>
                </p:cNvPr>
                <p:cNvSpPr/>
                <p:nvPr/>
              </p:nvSpPr>
              <p:spPr>
                <a:xfrm>
                  <a:off x="9229427" y="4373075"/>
                  <a:ext cx="274320" cy="1135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597A88A-CEA4-BC5A-E5CA-C52B2D5167B5}"/>
                    </a:ext>
                  </a:extLst>
                </p:cNvPr>
                <p:cNvSpPr/>
                <p:nvPr/>
              </p:nvSpPr>
              <p:spPr>
                <a:xfrm>
                  <a:off x="9090785" y="4375242"/>
                  <a:ext cx="91440" cy="1135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702074-E1D0-DB8E-1C78-75E09B46BBEE}"/>
                  </a:ext>
                </a:extLst>
              </p:cNvPr>
              <p:cNvSpPr/>
              <p:nvPr/>
            </p:nvSpPr>
            <p:spPr>
              <a:xfrm>
                <a:off x="9229399" y="3154450"/>
                <a:ext cx="91440" cy="113526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514133-C575-1D2B-89BF-68E61AA8AFC8}"/>
                  </a:ext>
                </a:extLst>
              </p:cNvPr>
              <p:cNvSpPr/>
              <p:nvPr/>
            </p:nvSpPr>
            <p:spPr>
              <a:xfrm>
                <a:off x="9090757" y="3156613"/>
                <a:ext cx="91440" cy="113526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A04CEF7-0543-C63F-2D40-4FC43FCAC9AC}"/>
                </a:ext>
              </a:extLst>
            </p:cNvPr>
            <p:cNvGrpSpPr/>
            <p:nvPr/>
          </p:nvGrpSpPr>
          <p:grpSpPr>
            <a:xfrm>
              <a:off x="10592153" y="2835336"/>
              <a:ext cx="396987" cy="508784"/>
              <a:chOff x="10592153" y="2835101"/>
              <a:chExt cx="396987" cy="50878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C3DFDF9-FF5C-AC07-5887-45AD17900C08}"/>
                  </a:ext>
                </a:extLst>
              </p:cNvPr>
              <p:cNvSpPr/>
              <p:nvPr/>
            </p:nvSpPr>
            <p:spPr>
              <a:xfrm>
                <a:off x="10592153" y="2835101"/>
                <a:ext cx="396987" cy="5087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9E3FF1C-CADB-1370-433F-8B6B8192C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53486" y="2952333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71843E8-7F9B-9A1B-2B71-46541689A4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44926" y="304377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C405FB05-EE35-7895-219F-5509FC7741B1}"/>
                  </a:ext>
                </a:extLst>
              </p:cNvPr>
              <p:cNvSpPr>
                <a:spLocks/>
              </p:cNvSpPr>
              <p:nvPr/>
            </p:nvSpPr>
            <p:spPr>
              <a:xfrm rot="1798829">
                <a:off x="10662631" y="3134554"/>
                <a:ext cx="73152" cy="182880"/>
              </a:xfrm>
              <a:custGeom>
                <a:avLst/>
                <a:gdLst>
                  <a:gd name="csX0" fmla="*/ 45720 w 91440"/>
                  <a:gd name="csY0" fmla="*/ 0 h 342900"/>
                  <a:gd name="csX1" fmla="*/ 68580 w 91440"/>
                  <a:gd name="csY1" fmla="*/ 22860 h 342900"/>
                  <a:gd name="csX2" fmla="*/ 91440 w 91440"/>
                  <a:gd name="csY2" fmla="*/ 297180 h 342900"/>
                  <a:gd name="csX3" fmla="*/ 45720 w 91440"/>
                  <a:gd name="csY3" fmla="*/ 342900 h 342900"/>
                  <a:gd name="csX4" fmla="*/ 0 w 91440"/>
                  <a:gd name="csY4" fmla="*/ 297180 h 342900"/>
                  <a:gd name="csX5" fmla="*/ 22860 w 91440"/>
                  <a:gd name="csY5" fmla="*/ 22860 h 342900"/>
                  <a:gd name="csX6" fmla="*/ 45720 w 91440"/>
                  <a:gd name="csY6" fmla="*/ 0 h 34290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1440" h="342900">
                    <a:moveTo>
                      <a:pt x="45720" y="0"/>
                    </a:moveTo>
                    <a:cubicBezTo>
                      <a:pt x="58345" y="0"/>
                      <a:pt x="68580" y="10235"/>
                      <a:pt x="68580" y="22860"/>
                    </a:cubicBezTo>
                    <a:lnTo>
                      <a:pt x="91440" y="297180"/>
                    </a:lnTo>
                    <a:cubicBezTo>
                      <a:pt x="91440" y="322430"/>
                      <a:pt x="70970" y="342900"/>
                      <a:pt x="45720" y="342900"/>
                    </a:cubicBezTo>
                    <a:cubicBezTo>
                      <a:pt x="20470" y="342900"/>
                      <a:pt x="0" y="322430"/>
                      <a:pt x="0" y="297180"/>
                    </a:cubicBezTo>
                    <a:lnTo>
                      <a:pt x="22860" y="22860"/>
                    </a:lnTo>
                    <a:cubicBezTo>
                      <a:pt x="22860" y="10235"/>
                      <a:pt x="33095" y="0"/>
                      <a:pt x="4572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023B2A-217E-84FB-173B-BD3977FE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1575" y="4342380"/>
            <a:ext cx="3678866" cy="1220806"/>
            <a:chOff x="7619426" y="2479325"/>
            <a:chExt cx="3678866" cy="1220806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214418B-5728-E4B4-458D-8B489FD1E93B}"/>
                </a:ext>
              </a:extLst>
            </p:cNvPr>
            <p:cNvSpPr/>
            <p:nvPr/>
          </p:nvSpPr>
          <p:spPr>
            <a:xfrm>
              <a:off x="7619426" y="2479325"/>
              <a:ext cx="3678866" cy="1220806"/>
            </a:xfrm>
            <a:prstGeom prst="roundRect">
              <a:avLst>
                <a:gd name="adj" fmla="val 10570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6EC365-C46D-AD7F-04BE-EFE4CE848D58}"/>
                </a:ext>
              </a:extLst>
            </p:cNvPr>
            <p:cNvSpPr/>
            <p:nvPr/>
          </p:nvSpPr>
          <p:spPr>
            <a:xfrm>
              <a:off x="7639805" y="2683033"/>
              <a:ext cx="3658487" cy="813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FDA574-6D74-6E53-E377-E255D88D2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4081" y="255577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ED17BA-E94C-06BB-3C38-5BE43C147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7521" y="3532237"/>
              <a:ext cx="91440" cy="9144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355217C-D646-D9D5-EF33-9F5014AC52E0}"/>
                </a:ext>
              </a:extLst>
            </p:cNvPr>
            <p:cNvSpPr>
              <a:spLocks/>
            </p:cNvSpPr>
            <p:nvPr/>
          </p:nvSpPr>
          <p:spPr>
            <a:xfrm>
              <a:off x="10721880" y="3532237"/>
              <a:ext cx="91440" cy="9144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3B6AF538-AD40-4D31-A326-9EEF25A90CF6}"/>
                </a:ext>
              </a:extLst>
            </p:cNvPr>
            <p:cNvSpPr/>
            <p:nvPr/>
          </p:nvSpPr>
          <p:spPr>
            <a:xfrm>
              <a:off x="10873980" y="3532237"/>
              <a:ext cx="182880" cy="91440"/>
            </a:xfrm>
            <a:prstGeom prst="roundRect">
              <a:avLst>
                <a:gd name="adj" fmla="val 375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E3FC789-EDDA-A37C-51FD-F8686D325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01575" y="1605620"/>
            <a:ext cx="3678866" cy="1220806"/>
            <a:chOff x="7619426" y="2479325"/>
            <a:chExt cx="3678866" cy="1220806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03A5878-5E48-1C67-5AEB-CD46A6C6519F}"/>
                </a:ext>
              </a:extLst>
            </p:cNvPr>
            <p:cNvSpPr/>
            <p:nvPr/>
          </p:nvSpPr>
          <p:spPr>
            <a:xfrm>
              <a:off x="7619426" y="2479325"/>
              <a:ext cx="3678866" cy="1220806"/>
            </a:xfrm>
            <a:prstGeom prst="roundRect">
              <a:avLst>
                <a:gd name="adj" fmla="val 10570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02693C-4B54-C5F1-1BA1-1B3C1E1C3775}"/>
                </a:ext>
              </a:extLst>
            </p:cNvPr>
            <p:cNvSpPr/>
            <p:nvPr/>
          </p:nvSpPr>
          <p:spPr>
            <a:xfrm>
              <a:off x="7639805" y="2683033"/>
              <a:ext cx="3658487" cy="813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B612E28-A60C-B3DD-7A4B-80AEB199C6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4081" y="255577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56F4B3-3098-84CC-207A-AAB8F0230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7521" y="3532237"/>
              <a:ext cx="91440" cy="9144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67D872-682F-904E-8750-84EC7211C177}"/>
                </a:ext>
              </a:extLst>
            </p:cNvPr>
            <p:cNvSpPr>
              <a:spLocks/>
            </p:cNvSpPr>
            <p:nvPr/>
          </p:nvSpPr>
          <p:spPr>
            <a:xfrm>
              <a:off x="10721880" y="3532237"/>
              <a:ext cx="91440" cy="91440"/>
            </a:xfrm>
            <a:prstGeom prst="ellipse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A5B1E1B0-3074-CF29-330D-A2D405B6828A}"/>
                </a:ext>
              </a:extLst>
            </p:cNvPr>
            <p:cNvSpPr/>
            <p:nvPr/>
          </p:nvSpPr>
          <p:spPr>
            <a:xfrm>
              <a:off x="10873980" y="3532237"/>
              <a:ext cx="182880" cy="91440"/>
            </a:xfrm>
            <a:prstGeom prst="roundRect">
              <a:avLst>
                <a:gd name="adj" fmla="val 375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4759F57-8EAD-8407-07EA-7FAD81826EBE}"/>
              </a:ext>
            </a:extLst>
          </p:cNvPr>
          <p:cNvSpPr txBox="1"/>
          <p:nvPr/>
        </p:nvSpPr>
        <p:spPr>
          <a:xfrm>
            <a:off x="8594121" y="189147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cs typeface="Futura Medium" panose="020B0602020204020303" pitchFamily="34" charset="-79"/>
              </a:rPr>
              <a:t>Compute</a:t>
            </a:r>
            <a:endParaRPr lang="en-US" sz="3600" b="1" dirty="0">
              <a:cs typeface="FUTURA MEDIUM" panose="020B0602020204020303" pitchFamily="34" charset="-79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0F3F0B-BCE5-9DCF-8BF9-71C8E927E639}"/>
              </a:ext>
            </a:extLst>
          </p:cNvPr>
          <p:cNvSpPr txBox="1"/>
          <p:nvPr/>
        </p:nvSpPr>
        <p:spPr>
          <a:xfrm>
            <a:off x="8853542" y="4632275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cs typeface="Futura Medium" panose="020B0602020204020303" pitchFamily="34" charset="-79"/>
              </a:rPr>
              <a:t>Nodes</a:t>
            </a:r>
            <a:endParaRPr lang="en-US" sz="3600" b="1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806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5D7B-B18F-3BF6-0428-79B10BE0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0E3C-A85D-55BA-7A2C-27916456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03"/>
            <a:ext cx="10515600" cy="1325563"/>
          </a:xfrm>
        </p:spPr>
        <p:txBody>
          <a:bodyPr/>
          <a:lstStyle/>
          <a:p>
            <a:r>
              <a:rPr lang="en-US" dirty="0"/>
              <a:t>SLURM Job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B4427-16B2-6D59-4953-03321FBF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BD38A-0ED4-70ED-687C-F97268E91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67200" y="1949940"/>
            <a:ext cx="3657600" cy="3657600"/>
            <a:chOff x="4563844" y="1801085"/>
            <a:chExt cx="3657600" cy="3657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9F0FB38-3341-EAB8-A71D-0CB858194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3844" y="1801085"/>
              <a:ext cx="36576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4"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E28E86-DA1F-2C45-F306-8030C7154651}"/>
                </a:ext>
              </a:extLst>
            </p:cNvPr>
            <p:cNvSpPr txBox="1"/>
            <p:nvPr/>
          </p:nvSpPr>
          <p:spPr>
            <a:xfrm>
              <a:off x="4809775" y="2075931"/>
              <a:ext cx="3165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/>
                <a:t>Slurm</a:t>
              </a:r>
              <a:r>
                <a:rPr lang="en-US" sz="2800" b="1" dirty="0"/>
                <a:t> Job Arrays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28C0F5-DEBF-98CF-0A02-57E32A04B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89"/>
            <a:stretch/>
          </p:blipFill>
          <p:spPr bwMode="auto">
            <a:xfrm>
              <a:off x="5543617" y="2838116"/>
              <a:ext cx="1698054" cy="136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3AD6B5-6F94-EE29-B8DE-12C06552714A}"/>
                </a:ext>
              </a:extLst>
            </p:cNvPr>
            <p:cNvSpPr txBox="1"/>
            <p:nvPr/>
          </p:nvSpPr>
          <p:spPr>
            <a:xfrm>
              <a:off x="5372172" y="4390076"/>
              <a:ext cx="20409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Scaling Up</a:t>
              </a:r>
            </a:p>
            <a:p>
              <a:pPr algn="ctr"/>
              <a:r>
                <a:rPr lang="en-US" sz="2800" b="1" dirty="0"/>
                <a:t>Big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67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7">
            <a:extLst>
              <a:ext uri="{FF2B5EF4-FFF2-40B4-BE49-F238E27FC236}">
                <a16:creationId xmlns:a16="http://schemas.microsoft.com/office/drawing/2014/main" id="{9024E1AE-EF2E-C144-D6D1-238C66CF4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44522" y="2782238"/>
            <a:ext cx="4255939" cy="8853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BAC103-65A5-E7E1-DFED-739D3823A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199" y="2702317"/>
            <a:ext cx="2490353" cy="94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330BC-663A-AA35-AB56-D2312E6C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Job Array -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38BA2-90A9-3DD1-42FD-D7E6BB94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pic>
        <p:nvPicPr>
          <p:cNvPr id="11" name="Graphic 10" descr="Document with solid fill">
            <a:extLst>
              <a:ext uri="{FF2B5EF4-FFF2-40B4-BE49-F238E27FC236}">
                <a16:creationId xmlns:a16="http://schemas.microsoft.com/office/drawing/2014/main" id="{7ECE1E2D-0DA1-4BB0-AB60-2025F16A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9674" y="2354489"/>
            <a:ext cx="1740889" cy="1740889"/>
          </a:xfrm>
          <a:prstGeom prst="rect">
            <a:avLst/>
          </a:prstGeom>
        </p:spPr>
      </p:pic>
      <p:pic>
        <p:nvPicPr>
          <p:cNvPr id="13" name="Graphic 12" descr="Photocopier outline">
            <a:extLst>
              <a:ext uri="{FF2B5EF4-FFF2-40B4-BE49-F238E27FC236}">
                <a16:creationId xmlns:a16="http://schemas.microsoft.com/office/drawing/2014/main" id="{5D8E2D61-B32C-5068-FE26-932DFE580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2208" y="1876503"/>
            <a:ext cx="2577344" cy="2577344"/>
          </a:xfrm>
          <a:prstGeom prst="rect">
            <a:avLst/>
          </a:prstGeom>
        </p:spPr>
      </p:pic>
      <p:grpSp>
        <p:nvGrpSpPr>
          <p:cNvPr id="34" name="Group 33" descr="A set of documents that represent the batch jobs that belong to an array.">
            <a:extLst>
              <a:ext uri="{FF2B5EF4-FFF2-40B4-BE49-F238E27FC236}">
                <a16:creationId xmlns:a16="http://schemas.microsoft.com/office/drawing/2014/main" id="{4AB4DE36-4F1F-A8E8-75A1-83AEB9FF46D0}"/>
              </a:ext>
            </a:extLst>
          </p:cNvPr>
          <p:cNvGrpSpPr/>
          <p:nvPr/>
        </p:nvGrpSpPr>
        <p:grpSpPr>
          <a:xfrm>
            <a:off x="8908312" y="1758748"/>
            <a:ext cx="1584762" cy="2474945"/>
            <a:chOff x="4070554" y="1606115"/>
            <a:chExt cx="1313209" cy="21153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BE2247-E4E5-FA89-FD8D-5EAF554A8AC1}"/>
                </a:ext>
              </a:extLst>
            </p:cNvPr>
            <p:cNvGrpSpPr/>
            <p:nvPr/>
          </p:nvGrpSpPr>
          <p:grpSpPr>
            <a:xfrm>
              <a:off x="4467529" y="1690688"/>
              <a:ext cx="914400" cy="914400"/>
              <a:chOff x="4070554" y="1606115"/>
              <a:chExt cx="914400" cy="9144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5C85A6-A2D3-77CE-3113-0C7A119F77BD}"/>
                  </a:ext>
                </a:extLst>
              </p:cNvPr>
              <p:cNvSpPr/>
              <p:nvPr/>
            </p:nvSpPr>
            <p:spPr>
              <a:xfrm>
                <a:off x="4281947" y="1714039"/>
                <a:ext cx="491613" cy="698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 descr="Paper with solid fill">
                <a:extLst>
                  <a:ext uri="{FF2B5EF4-FFF2-40B4-BE49-F238E27FC236}">
                    <a16:creationId xmlns:a16="http://schemas.microsoft.com/office/drawing/2014/main" id="{F3F7F684-557A-21FA-C6D5-C98773EEA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0554" y="160611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EB7A2B-932D-AD23-8C35-9D53176827D4}"/>
                </a:ext>
              </a:extLst>
            </p:cNvPr>
            <p:cNvGrpSpPr/>
            <p:nvPr/>
          </p:nvGrpSpPr>
          <p:grpSpPr>
            <a:xfrm>
              <a:off x="4070554" y="1606115"/>
              <a:ext cx="914400" cy="914400"/>
              <a:chOff x="4070554" y="1606115"/>
              <a:chExt cx="914400" cy="9144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081D7B-6629-8219-31D9-D02F9AD2AE35}"/>
                  </a:ext>
                </a:extLst>
              </p:cNvPr>
              <p:cNvSpPr/>
              <p:nvPr/>
            </p:nvSpPr>
            <p:spPr>
              <a:xfrm>
                <a:off x="4281946" y="1714039"/>
                <a:ext cx="411480" cy="698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Paper with solid fill">
                <a:extLst>
                  <a:ext uri="{FF2B5EF4-FFF2-40B4-BE49-F238E27FC236}">
                    <a16:creationId xmlns:a16="http://schemas.microsoft.com/office/drawing/2014/main" id="{E3F644C2-3DAF-A39E-6503-3BDF3EF07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0554" y="160611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37AE90-85D1-E330-58C9-A8FA68D6DD1B}"/>
                </a:ext>
              </a:extLst>
            </p:cNvPr>
            <p:cNvGrpSpPr/>
            <p:nvPr/>
          </p:nvGrpSpPr>
          <p:grpSpPr>
            <a:xfrm>
              <a:off x="4373875" y="2033219"/>
              <a:ext cx="914400" cy="914400"/>
              <a:chOff x="4070554" y="1606115"/>
              <a:chExt cx="914400" cy="9144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ACC5D7-A77B-E213-1E5A-B63AC905C704}"/>
                  </a:ext>
                </a:extLst>
              </p:cNvPr>
              <p:cNvSpPr/>
              <p:nvPr/>
            </p:nvSpPr>
            <p:spPr>
              <a:xfrm>
                <a:off x="4281947" y="1714039"/>
                <a:ext cx="491613" cy="698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D51BE311-D160-D403-14EC-E29B4A6E6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0554" y="160611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90F444-2BF4-3F6A-5CE5-B44C57964320}"/>
                </a:ext>
              </a:extLst>
            </p:cNvPr>
            <p:cNvGrpSpPr/>
            <p:nvPr/>
          </p:nvGrpSpPr>
          <p:grpSpPr>
            <a:xfrm>
              <a:off x="4469363" y="2490420"/>
              <a:ext cx="914400" cy="914400"/>
              <a:chOff x="4070554" y="1606115"/>
              <a:chExt cx="914400" cy="9144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13C1D1-60C1-8046-D244-A8646BB8E58B}"/>
                  </a:ext>
                </a:extLst>
              </p:cNvPr>
              <p:cNvSpPr/>
              <p:nvPr/>
            </p:nvSpPr>
            <p:spPr>
              <a:xfrm>
                <a:off x="4281948" y="1805356"/>
                <a:ext cx="486220" cy="607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Paper with solid fill">
                <a:extLst>
                  <a:ext uri="{FF2B5EF4-FFF2-40B4-BE49-F238E27FC236}">
                    <a16:creationId xmlns:a16="http://schemas.microsoft.com/office/drawing/2014/main" id="{6332C4B7-ECED-9519-9346-D9582D4BE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0554" y="160611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F9AF17-72E8-4417-B386-0464CFBDBE74}"/>
                </a:ext>
              </a:extLst>
            </p:cNvPr>
            <p:cNvGrpSpPr/>
            <p:nvPr/>
          </p:nvGrpSpPr>
          <p:grpSpPr>
            <a:xfrm>
              <a:off x="4072388" y="2405847"/>
              <a:ext cx="914400" cy="914400"/>
              <a:chOff x="4070554" y="1606115"/>
              <a:chExt cx="914400" cy="9144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C3AA9B-0731-F683-668E-6E895ECB5029}"/>
                  </a:ext>
                </a:extLst>
              </p:cNvPr>
              <p:cNvSpPr/>
              <p:nvPr/>
            </p:nvSpPr>
            <p:spPr>
              <a:xfrm>
                <a:off x="4281946" y="1714039"/>
                <a:ext cx="411480" cy="698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Paper with solid fill">
                <a:extLst>
                  <a:ext uri="{FF2B5EF4-FFF2-40B4-BE49-F238E27FC236}">
                    <a16:creationId xmlns:a16="http://schemas.microsoft.com/office/drawing/2014/main" id="{D7406E40-D880-83A0-D8E7-05D07DB6C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0554" y="160611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E348FB8-8338-2519-52A7-A28EA59F4DED}"/>
                </a:ext>
              </a:extLst>
            </p:cNvPr>
            <p:cNvGrpSpPr/>
            <p:nvPr/>
          </p:nvGrpSpPr>
          <p:grpSpPr>
            <a:xfrm>
              <a:off x="4373875" y="2807069"/>
              <a:ext cx="914400" cy="914400"/>
              <a:chOff x="4070554" y="1606115"/>
              <a:chExt cx="914400" cy="9144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9E3599-257F-24C5-8200-E78518808CB8}"/>
                  </a:ext>
                </a:extLst>
              </p:cNvPr>
              <p:cNvSpPr/>
              <p:nvPr/>
            </p:nvSpPr>
            <p:spPr>
              <a:xfrm>
                <a:off x="4281947" y="1714039"/>
                <a:ext cx="491613" cy="698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 descr="Paper with solid fill">
                <a:extLst>
                  <a:ext uri="{FF2B5EF4-FFF2-40B4-BE49-F238E27FC236}">
                    <a16:creationId xmlns:a16="http://schemas.microsoft.com/office/drawing/2014/main" id="{CCC26CFF-3B17-DF75-724A-BA4B47448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0554" y="160611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35" name="Picture 2" descr="Slurm logo">
            <a:extLst>
              <a:ext uri="{FF2B5EF4-FFF2-40B4-BE49-F238E27FC236}">
                <a16:creationId xmlns:a16="http://schemas.microsoft.com/office/drawing/2014/main" id="{81EF6E39-75E2-2BEB-0054-3B4DA93F2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9"/>
          <a:stretch/>
        </p:blipFill>
        <p:spPr bwMode="auto">
          <a:xfrm>
            <a:off x="5517995" y="4453847"/>
            <a:ext cx="1698054" cy="13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3994A1-6E08-2C21-5F3C-0795DD56E914}"/>
              </a:ext>
            </a:extLst>
          </p:cNvPr>
          <p:cNvSpPr txBox="1"/>
          <p:nvPr/>
        </p:nvSpPr>
        <p:spPr>
          <a:xfrm>
            <a:off x="1996638" y="4301754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Batch Job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FE8823-2B1A-A0F7-F912-F486C3FD8CD4}"/>
              </a:ext>
            </a:extLst>
          </p:cNvPr>
          <p:cNvSpPr txBox="1"/>
          <p:nvPr/>
        </p:nvSpPr>
        <p:spPr>
          <a:xfrm>
            <a:off x="8908312" y="4301754"/>
            <a:ext cx="18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Job Array</a:t>
            </a:r>
          </a:p>
        </p:txBody>
      </p:sp>
    </p:spTree>
    <p:extLst>
      <p:ext uri="{BB962C8B-B14F-4D97-AF65-F5344CB8AC3E}">
        <p14:creationId xmlns:p14="http://schemas.microsoft.com/office/powerpoint/2010/main" val="179744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76F7-6773-B59A-AAA9-8740F14F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71A2-3751-8A6D-4392-CF55D7B3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SLURM Job Arrays -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2A3DF-5939-7877-E692-6A76E977AB35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job script cars_mpg_array.sh emphasizing how to set up an array job script.  A key aspect is the &quot;array&quot; directive in Slurm.">
            <a:extLst>
              <a:ext uri="{FF2B5EF4-FFF2-40B4-BE49-F238E27FC236}">
                <a16:creationId xmlns:a16="http://schemas.microsoft.com/office/drawing/2014/main" id="{DC7570D9-A4BD-3182-30F8-867D0EE433E2}"/>
              </a:ext>
            </a:extLst>
          </p:cNvPr>
          <p:cNvGrpSpPr/>
          <p:nvPr/>
        </p:nvGrpSpPr>
        <p:grpSpPr>
          <a:xfrm>
            <a:off x="556590" y="2225702"/>
            <a:ext cx="8652843" cy="3611217"/>
            <a:chOff x="556590" y="2225702"/>
            <a:chExt cx="8652843" cy="3611217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34FB4382-373E-9210-9DA2-B091F18C3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8876"/>
            <a:stretch/>
          </p:blipFill>
          <p:spPr>
            <a:xfrm>
              <a:off x="556590" y="2225702"/>
              <a:ext cx="7807371" cy="36112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7925C65-5506-75BD-5327-60A9A6540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540" y="4267782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4BF1CF-A42D-614B-BABA-320D42ABF7F9}"/>
                </a:ext>
              </a:extLst>
            </p:cNvPr>
            <p:cNvSpPr/>
            <p:nvPr/>
          </p:nvSpPr>
          <p:spPr>
            <a:xfrm>
              <a:off x="5178287" y="5323398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6AA1888-AD49-9481-06D5-31AB9517E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792" y="5174137"/>
              <a:ext cx="1337641" cy="362952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B0F6DB-D03A-7015-ADE7-E964F4B61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8181" y="3429000"/>
              <a:ext cx="2057691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8DEBF0-C41D-05E3-D7B6-9E126502D187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19" name="Picture 18" descr="Example of an input file for a Slurm job array.">
            <a:extLst>
              <a:ext uri="{FF2B5EF4-FFF2-40B4-BE49-F238E27FC236}">
                <a16:creationId xmlns:a16="http://schemas.microsoft.com/office/drawing/2014/main" id="{F932111D-067E-464B-3637-4591AB0D5E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14FB20-D5AF-1AB1-C90F-5EBE7716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E27DE-A3DD-3959-6639-218F4A74FF9A}"/>
              </a:ext>
            </a:extLst>
          </p:cNvPr>
          <p:cNvSpPr txBox="1"/>
          <p:nvPr/>
        </p:nvSpPr>
        <p:spPr>
          <a:xfrm>
            <a:off x="3729382" y="2886717"/>
            <a:ext cx="5311069" cy="1665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--array=START-STOP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=Cores per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--nodes=Nodes 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AD54-FC4C-5C75-A413-4E8605A54E7F}"/>
              </a:ext>
            </a:extLst>
          </p:cNvPr>
          <p:cNvSpPr txBox="1"/>
          <p:nvPr/>
        </p:nvSpPr>
        <p:spPr>
          <a:xfrm>
            <a:off x="2877296" y="5892656"/>
            <a:ext cx="5809843" cy="586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$SLURM_ARRAY_TASK_ID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 1 - 5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6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1A4-DD9B-CF3D-BCFD-EFD313BF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F95A8-F89F-0AF9-E661-00B1A28D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208B71-D435-7ECB-8EFA-61031BAEF287}"/>
              </a:ext>
            </a:extLst>
          </p:cNvPr>
          <p:cNvSpPr>
            <a:spLocks noChangeAspect="1"/>
          </p:cNvSpPr>
          <p:nvPr/>
        </p:nvSpPr>
        <p:spPr>
          <a:xfrm>
            <a:off x="4267200" y="1929653"/>
            <a:ext cx="3657600" cy="3657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2D03B-FED8-AB19-7E59-D7FB97AD6BDE}"/>
              </a:ext>
            </a:extLst>
          </p:cNvPr>
          <p:cNvSpPr txBox="1"/>
          <p:nvPr/>
        </p:nvSpPr>
        <p:spPr>
          <a:xfrm>
            <a:off x="4764546" y="2204499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Load Balancer</a:t>
            </a:r>
          </a:p>
        </p:txBody>
      </p:sp>
      <p:pic>
        <p:nvPicPr>
          <p:cNvPr id="10" name="Graphic 9" descr="Hierarchy with solid fill">
            <a:extLst>
              <a:ext uri="{FF2B5EF4-FFF2-40B4-BE49-F238E27FC236}">
                <a16:creationId xmlns:a16="http://schemas.microsoft.com/office/drawing/2014/main" id="{01F4CDA1-7360-CE7A-513F-466BF5DA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7320" y="2781284"/>
            <a:ext cx="1737360" cy="1737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B724CD-DD1F-8D40-8809-8C86B8A04D73}"/>
              </a:ext>
            </a:extLst>
          </p:cNvPr>
          <p:cNvSpPr txBox="1"/>
          <p:nvPr/>
        </p:nvSpPr>
        <p:spPr>
          <a:xfrm>
            <a:off x="4394252" y="4516088"/>
            <a:ext cx="3403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Built-In</a:t>
            </a:r>
          </a:p>
          <a:p>
            <a:pPr algn="ctr"/>
            <a:r>
              <a:rPr lang="en-US" sz="2800" b="1" dirty="0"/>
              <a:t>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263573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lb.sh job script emphasizing how to set up a load balance job.  A key aspect is the need to request enough resources to complete all load balance members, and the need to load the load balance module.">
            <a:extLst>
              <a:ext uri="{FF2B5EF4-FFF2-40B4-BE49-F238E27FC236}">
                <a16:creationId xmlns:a16="http://schemas.microsoft.com/office/drawing/2014/main" id="{29461AA2-8237-3504-0C31-000F4642953E}"/>
              </a:ext>
            </a:extLst>
          </p:cNvPr>
          <p:cNvGrpSpPr/>
          <p:nvPr/>
        </p:nvGrpSpPr>
        <p:grpSpPr>
          <a:xfrm>
            <a:off x="593035" y="2043882"/>
            <a:ext cx="6364357" cy="3655552"/>
            <a:chOff x="593035" y="2043882"/>
            <a:chExt cx="6364357" cy="36555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25410-BA86-F071-BD2D-E7239CC4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3035" y="2043882"/>
              <a:ext cx="5290930" cy="3655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loadbalance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1367458" y="5189821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527" y="5281201"/>
              <a:ext cx="2873865" cy="158275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771355-4052-6EEC-E446-C919F65B1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DDD75-A56A-B269-6BBC-B439353FFA5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load balance job.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788BC-2F84-25E9-18DE-DE0A08D8E271}"/>
              </a:ext>
            </a:extLst>
          </p:cNvPr>
          <p:cNvSpPr txBox="1"/>
          <p:nvPr/>
        </p:nvSpPr>
        <p:spPr>
          <a:xfrm>
            <a:off x="6205897" y="2291442"/>
            <a:ext cx="5609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# Workers = </a:t>
            </a:r>
            <a:r>
              <a:rPr lang="en-US" sz="4000" b="1" dirty="0" err="1">
                <a:solidFill>
                  <a:schemeClr val="accent1"/>
                </a:solidFill>
              </a:rPr>
              <a:t>ntasks</a:t>
            </a:r>
            <a:r>
              <a:rPr lang="en-US" sz="4000" b="1" dirty="0">
                <a:solidFill>
                  <a:schemeClr val="accent1"/>
                </a:solidFill>
              </a:rPr>
              <a:t> - 1</a:t>
            </a:r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B5FB-C1D7-7E1A-D1F7-D728E7D18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2560-61F5-6EEA-DF40-50B3FC2C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B062A-67DE-6F74-60A1-4482BB36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FFCA0F-4026-3AED-C5F0-CA27ED58B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67200" y="1972183"/>
            <a:ext cx="3657600" cy="3657600"/>
            <a:chOff x="8340538" y="1929653"/>
            <a:chExt cx="3657600" cy="3657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1C1A294-C688-C75D-7BBF-0B1B62B07A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0538" y="1929653"/>
              <a:ext cx="36576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4"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764793-9A95-2955-150E-106E3CB8D4EA}"/>
                </a:ext>
              </a:extLst>
            </p:cNvPr>
            <p:cNvSpPr txBox="1"/>
            <p:nvPr/>
          </p:nvSpPr>
          <p:spPr>
            <a:xfrm>
              <a:off x="8989368" y="2204499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GNU Parallel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3D4337-E1EA-3C64-364A-2000A72CF0FB}"/>
                </a:ext>
              </a:extLst>
            </p:cNvPr>
            <p:cNvGrpSpPr/>
            <p:nvPr/>
          </p:nvGrpSpPr>
          <p:grpSpPr>
            <a:xfrm>
              <a:off x="9146540" y="2727719"/>
              <a:ext cx="1371272" cy="1721225"/>
              <a:chOff x="9159240" y="2959994"/>
              <a:chExt cx="1371272" cy="172122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FE7293-D932-E98A-7F6C-F50D65F49ABC}"/>
                  </a:ext>
                </a:extLst>
              </p:cNvPr>
              <p:cNvSpPr/>
              <p:nvPr/>
            </p:nvSpPr>
            <p:spPr>
              <a:xfrm>
                <a:off x="9877732" y="4235387"/>
                <a:ext cx="640080" cy="347975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Diamond 9">
                <a:extLst>
                  <a:ext uri="{FF2B5EF4-FFF2-40B4-BE49-F238E27FC236}">
                    <a16:creationId xmlns:a16="http://schemas.microsoft.com/office/drawing/2014/main" id="{90BA76E9-CE8B-28E7-1AF7-8A9B410A6D37}"/>
                  </a:ext>
                </a:extLst>
              </p:cNvPr>
              <p:cNvSpPr/>
              <p:nvPr/>
            </p:nvSpPr>
            <p:spPr>
              <a:xfrm>
                <a:off x="9877732" y="3280034"/>
                <a:ext cx="640080" cy="640080"/>
              </a:xfrm>
              <a:prstGeom prst="diamond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E03A301-2BF6-98D0-BBB1-566C68277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7772" y="2959994"/>
                <a:ext cx="0" cy="32004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958B81D-6743-55B0-E90F-0BCE1A235D46}"/>
                  </a:ext>
                </a:extLst>
              </p:cNvPr>
              <p:cNvCxnSpPr>
                <a:cxnSpLocks/>
                <a:stCxn id="10" idx="2"/>
                <a:endCxn id="9" idx="0"/>
              </p:cNvCxnSpPr>
              <p:nvPr/>
            </p:nvCxnSpPr>
            <p:spPr>
              <a:xfrm>
                <a:off x="10197772" y="3920114"/>
                <a:ext cx="0" cy="31527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70849DDC-ECA0-FC32-07BE-9D57FC00A405}"/>
                  </a:ext>
                </a:extLst>
              </p:cNvPr>
              <p:cNvCxnSpPr>
                <a:cxnSpLocks/>
                <a:stCxn id="9" idx="3"/>
                <a:endCxn id="10" idx="3"/>
              </p:cNvCxnSpPr>
              <p:nvPr/>
            </p:nvCxnSpPr>
            <p:spPr>
              <a:xfrm flipV="1">
                <a:off x="10517812" y="3600074"/>
                <a:ext cx="12700" cy="809301"/>
              </a:xfrm>
              <a:prstGeom prst="bentConnector3">
                <a:avLst>
                  <a:gd name="adj1" fmla="val 3350000"/>
                </a:avLst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E81787F1-CE03-D293-B5A4-A0BA423730A8}"/>
                  </a:ext>
                </a:extLst>
              </p:cNvPr>
              <p:cNvCxnSpPr>
                <a:cxnSpLocks/>
                <a:stCxn id="10" idx="1"/>
                <a:endCxn id="15" idx="0"/>
              </p:cNvCxnSpPr>
              <p:nvPr/>
            </p:nvCxnSpPr>
            <p:spPr>
              <a:xfrm rot="10800000" flipV="1">
                <a:off x="9361170" y="3600074"/>
                <a:ext cx="516562" cy="733170"/>
              </a:xfrm>
              <a:prstGeom prst="bentConnector2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B40CD0-4C70-72B8-3654-37B9AB83FB40}"/>
                  </a:ext>
                </a:extLst>
              </p:cNvPr>
              <p:cNvSpPr/>
              <p:nvPr/>
            </p:nvSpPr>
            <p:spPr>
              <a:xfrm>
                <a:off x="9159240" y="4333244"/>
                <a:ext cx="403860" cy="3479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EDC72B-DEBC-F7DB-841A-683620662EA7}"/>
                </a:ext>
              </a:extLst>
            </p:cNvPr>
            <p:cNvSpPr txBox="1"/>
            <p:nvPr/>
          </p:nvSpPr>
          <p:spPr>
            <a:xfrm>
              <a:off x="9203875" y="4584035"/>
              <a:ext cx="19623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Replaces</a:t>
              </a:r>
            </a:p>
            <a:p>
              <a:pPr algn="ctr"/>
              <a:r>
                <a:rPr lang="en-US" sz="2800" b="1" dirty="0"/>
                <a:t>For-Loops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64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gnuparallel.sh job script emphasizing the need to request enough resources for all members, and the need to load the gnu_parallel module. ">
            <a:extLst>
              <a:ext uri="{FF2B5EF4-FFF2-40B4-BE49-F238E27FC236}">
                <a16:creationId xmlns:a16="http://schemas.microsoft.com/office/drawing/2014/main" id="{AD57C7A1-8EFD-D475-820A-02C5D99E23ED}"/>
              </a:ext>
            </a:extLst>
          </p:cNvPr>
          <p:cNvGrpSpPr/>
          <p:nvPr/>
        </p:nvGrpSpPr>
        <p:grpSpPr>
          <a:xfrm>
            <a:off x="547191" y="2084595"/>
            <a:ext cx="6410201" cy="3590766"/>
            <a:chOff x="547191" y="2084595"/>
            <a:chExt cx="6410201" cy="3590766"/>
          </a:xfrm>
        </p:grpSpPr>
        <p:pic>
          <p:nvPicPr>
            <p:cNvPr id="5" name="Picture 4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9B1D0EB1-2989-0AB7-F533-C1FD4097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191" y="2084595"/>
              <a:ext cx="5893365" cy="3590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gnu_parallel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2683567" y="5205268"/>
              <a:ext cx="3169856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722" y="5281201"/>
              <a:ext cx="1033670" cy="13775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21B52-015C-576D-F78E-0C77D0529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388F-F3C6-00AA-5F55-48BE8FD8D4F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GNU parallel job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9CECF-CF8F-EE2E-A169-06292434C5AE}"/>
              </a:ext>
            </a:extLst>
          </p:cNvPr>
          <p:cNvSpPr txBox="1"/>
          <p:nvPr/>
        </p:nvSpPr>
        <p:spPr>
          <a:xfrm>
            <a:off x="6777451" y="1711166"/>
            <a:ext cx="4867358" cy="155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4000" b="1" dirty="0">
                <a:solidFill>
                  <a:schemeClr val="accent1"/>
                </a:solidFill>
              </a:rPr>
              <a:t># Workers = </a:t>
            </a:r>
            <a:r>
              <a:rPr lang="en-US" sz="4000" b="1" dirty="0" err="1">
                <a:solidFill>
                  <a:schemeClr val="accent1"/>
                </a:solidFill>
              </a:rPr>
              <a:t>ntasks</a:t>
            </a:r>
            <a:endParaRPr lang="en-US" sz="4000" b="1" dirty="0">
              <a:solidFill>
                <a:schemeClr val="accent1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4000" b="1" dirty="0">
                <a:solidFill>
                  <a:schemeClr val="accent1"/>
                </a:solidFill>
              </a:rPr>
              <a:t>Tasks Split Evenly</a:t>
            </a:r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9E450-9EAF-3BB4-D7B2-C4238C23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0CED-2A2E-F5ED-009F-6A12E81F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BB717EBE-7EBA-3E9F-BBC9-C185F387B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91397"/>
              </p:ext>
            </p:extLst>
          </p:nvPr>
        </p:nvGraphicFramePr>
        <p:xfrm>
          <a:off x="331374" y="1268533"/>
          <a:ext cx="11257005" cy="803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2B299-16D5-855D-FB66-2964003C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4A28F-A7AD-B408-7BA7-07732B69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AD64-F63C-01D9-7F90-8D45C3AE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BB277D36-516A-559F-E3BD-AAF80CBA4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11006"/>
              </p:ext>
            </p:extLst>
          </p:nvPr>
        </p:nvGraphicFramePr>
        <p:xfrm>
          <a:off x="331374" y="1268533"/>
          <a:ext cx="11257005" cy="13603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Where can I use?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 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SLURM HPC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Local 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80FEB-68F0-5F9F-D4A3-72694936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4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Contributors: Layla Freeborn, Trevor Hall, Andrew Monaghan, Brandon Reyes, Michael Schneider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0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0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0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0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0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 descr="QR code with link to https://github.com/ResearchComputing/easy_parallelization_htc_primer &#13;&#10;">
            <a:extLst>
              <a:ext uri="{FF2B5EF4-FFF2-40B4-BE49-F238E27FC236}">
                <a16:creationId xmlns:a16="http://schemas.microsoft.com/office/drawing/2014/main" id="{257953E6-16DD-DE3F-0150-89BDDEE1CB71}"/>
              </a:ext>
            </a:extLst>
          </p:cNvPr>
          <p:cNvGrpSpPr/>
          <p:nvPr/>
        </p:nvGrpSpPr>
        <p:grpSpPr>
          <a:xfrm>
            <a:off x="7227875" y="1943748"/>
            <a:ext cx="4531547" cy="4112473"/>
            <a:chOff x="7227875" y="1943748"/>
            <a:chExt cx="4531547" cy="4112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0AA99F-3D3E-83A9-4A7C-4730183C0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886650" y="1943748"/>
              <a:ext cx="3213999" cy="32139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1CE021-D81D-A362-27C3-90945AB46B7E}"/>
                </a:ext>
              </a:extLst>
            </p:cNvPr>
            <p:cNvSpPr txBox="1"/>
            <p:nvPr/>
          </p:nvSpPr>
          <p:spPr>
            <a:xfrm>
              <a:off x="7227875" y="5132891"/>
              <a:ext cx="45315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800" b="1" dirty="0">
                  <a:latin typeface="Century Gothic"/>
                </a:rPr>
                <a:t>Slides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Century Gothic"/>
                  <a:hlinkClick r:id="rId8"/>
                </a:rPr>
                <a:t>https://github.com/ResearchComputing/easy_parallelization_htc_primer</a:t>
              </a:r>
              <a:r>
                <a:rPr lang="en-US" sz="1800" b="1" dirty="0">
                  <a:latin typeface="Century Gothic"/>
                </a:rPr>
                <a:t> </a:t>
              </a:r>
              <a:endParaRPr lang="en-US" sz="1800" dirty="0">
                <a:latin typeface="Century Gothic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35972-15B8-581B-9E1C-A9D2016C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661D-5CC3-F501-69FC-A1830D5C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8E317625-F5D2-B4C6-8CC3-6ED5D0833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252441"/>
              </p:ext>
            </p:extLst>
          </p:nvPr>
        </p:nvGraphicFramePr>
        <p:xfrm>
          <a:off x="331374" y="1268533"/>
          <a:ext cx="11257005" cy="18175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Where can I use?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 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SLURM HPC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Local 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jobs in queue?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1000*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B769B-BE6D-5783-0127-2F4E1A5E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821AC-68F9-9B1E-7692-401FF89C21B1}"/>
              </a:ext>
            </a:extLst>
          </p:cNvPr>
          <p:cNvSpPr txBox="1"/>
          <p:nvPr/>
        </p:nvSpPr>
        <p:spPr>
          <a:xfrm>
            <a:off x="9598165" y="588181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*Depends on QOS</a:t>
            </a:r>
          </a:p>
        </p:txBody>
      </p:sp>
    </p:spTree>
    <p:extLst>
      <p:ext uri="{BB962C8B-B14F-4D97-AF65-F5344CB8AC3E}">
        <p14:creationId xmlns:p14="http://schemas.microsoft.com/office/powerpoint/2010/main" val="300128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BEF2B-43B9-1717-6439-1F1ECB89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1F9C-16FA-C64E-79F8-55ED03F7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AA501A99-7A03-5BB2-38AE-48DD9F6E6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641608"/>
              </p:ext>
            </p:extLst>
          </p:nvPr>
        </p:nvGraphicFramePr>
        <p:xfrm>
          <a:off x="331374" y="1268533"/>
          <a:ext cx="11257005" cy="22747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Where can I use?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 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SLURM HPC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Local 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jobs in queue?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1000*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Supports Multi-Node?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 – but not well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AB454-0E0D-7460-E7C9-05EC135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68B0-2F17-B39E-7F09-1B8A8850CAB1}"/>
              </a:ext>
            </a:extLst>
          </p:cNvPr>
          <p:cNvSpPr txBox="1"/>
          <p:nvPr/>
        </p:nvSpPr>
        <p:spPr>
          <a:xfrm>
            <a:off x="9598165" y="588181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*Depends on QOS</a:t>
            </a:r>
          </a:p>
        </p:txBody>
      </p:sp>
    </p:spTree>
    <p:extLst>
      <p:ext uri="{BB962C8B-B14F-4D97-AF65-F5344CB8AC3E}">
        <p14:creationId xmlns:p14="http://schemas.microsoft.com/office/powerpoint/2010/main" val="177093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05E5-D07B-7F74-BBAC-F0DC68DD0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3CC5-76BC-A678-633E-4A09F7D2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350680F4-6964-24A0-3443-4EE21E63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265771"/>
              </p:ext>
            </p:extLst>
          </p:nvPr>
        </p:nvGraphicFramePr>
        <p:xfrm>
          <a:off x="331374" y="1268533"/>
          <a:ext cx="11257005" cy="27319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Where can I use?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 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SLURM HPC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Local 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jobs in queue?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1000*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Supports Multi-Node?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 – but not well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cores per task?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– Usually 1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– Usually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5F4CB-31E3-E905-C434-8AC343F8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8FA06-DCEE-B569-1087-0A8EAE0B72CE}"/>
              </a:ext>
            </a:extLst>
          </p:cNvPr>
          <p:cNvSpPr txBox="1"/>
          <p:nvPr/>
        </p:nvSpPr>
        <p:spPr>
          <a:xfrm>
            <a:off x="9598165" y="588181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*Depends on QOS</a:t>
            </a:r>
          </a:p>
        </p:txBody>
      </p:sp>
    </p:spTree>
    <p:extLst>
      <p:ext uri="{BB962C8B-B14F-4D97-AF65-F5344CB8AC3E}">
        <p14:creationId xmlns:p14="http://schemas.microsoft.com/office/powerpoint/2010/main" val="249160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693E-88C2-6F49-AD1B-11B5E910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E260-D038-4B5F-1F6C-52FECD5E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458669E3-4F3D-06E3-3C71-CA3FE9F36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590478"/>
              </p:ext>
            </p:extLst>
          </p:nvPr>
        </p:nvGraphicFramePr>
        <p:xfrm>
          <a:off x="331374" y="1268533"/>
          <a:ext cx="11257005" cy="33500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Where can I use?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 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SLURM HPC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Local 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jobs in queue?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1000*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Supports Multi-Node?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 – but not well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cores per task?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– Usually 1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– Usually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Does it reserve a controller core?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3227C-A628-680B-864E-76643C16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27470-480E-50A1-BC2D-EB37C3841850}"/>
              </a:ext>
            </a:extLst>
          </p:cNvPr>
          <p:cNvSpPr txBox="1"/>
          <p:nvPr/>
        </p:nvSpPr>
        <p:spPr>
          <a:xfrm>
            <a:off x="9598165" y="588181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*Depends on QOS</a:t>
            </a:r>
          </a:p>
        </p:txBody>
      </p:sp>
    </p:spTree>
    <p:extLst>
      <p:ext uri="{BB962C8B-B14F-4D97-AF65-F5344CB8AC3E}">
        <p14:creationId xmlns:p14="http://schemas.microsoft.com/office/powerpoint/2010/main" val="3144848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06A36-7A7A-1063-B991-2B2F3020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E2EB-2307-92F0-3B9B-08292237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0E26B96E-3E6F-C585-DD27-560A70E38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991000"/>
              </p:ext>
            </p:extLst>
          </p:nvPr>
        </p:nvGraphicFramePr>
        <p:xfrm>
          <a:off x="331374" y="1268533"/>
          <a:ext cx="11257005" cy="42644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34464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520321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901110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346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Job length?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&gt; 10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&lt; 30 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Where can I use?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 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SLURM HPC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Alpine,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Local Computer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jobs in queue?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1000*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Supports Multi-Node?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 – but not well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Max cores per task?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– Usually 1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None – Usually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Does it reserve a controller core?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Primary Focus?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Managing jobs</a:t>
                      </a:r>
                    </a:p>
                  </a:txBody>
                  <a:tcPr marR="8483" marT="84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Manages Resources Across Nodes (MPI-Lite)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Replaces Loops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R="8483" marT="848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7F70C-C3F2-E4E8-654C-BC497A3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2164A-A43C-0B2C-C0C4-702CE35CB1CB}"/>
              </a:ext>
            </a:extLst>
          </p:cNvPr>
          <p:cNvSpPr txBox="1"/>
          <p:nvPr/>
        </p:nvSpPr>
        <p:spPr>
          <a:xfrm>
            <a:off x="9598165" y="588181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*Depends on QOS</a:t>
            </a:r>
          </a:p>
        </p:txBody>
      </p:sp>
    </p:spTree>
    <p:extLst>
      <p:ext uri="{BB962C8B-B14F-4D97-AF65-F5344CB8AC3E}">
        <p14:creationId xmlns:p14="http://schemas.microsoft.com/office/powerpoint/2010/main" val="221757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F18E-6D97-3A61-1B43-B218EED5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75170-BF4E-5124-6D28-71458C61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A8357B-465A-C324-947D-C0BC4760F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9232" y="1896253"/>
            <a:ext cx="4114800" cy="36576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FF370-E653-D7D1-9110-4B9A4495BB07}"/>
              </a:ext>
            </a:extLst>
          </p:cNvPr>
          <p:cNvSpPr txBox="1"/>
          <p:nvPr/>
        </p:nvSpPr>
        <p:spPr>
          <a:xfrm>
            <a:off x="1169232" y="2091128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Files &amp; </a:t>
            </a:r>
            <a:br>
              <a:rPr lang="en-US" sz="3200" b="1" dirty="0"/>
            </a:br>
            <a:r>
              <a:rPr lang="en-US" sz="3200" b="1" dirty="0"/>
              <a:t>Directories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BFA7EF-E39F-B691-3A8E-2F6067D90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53200" y="1896253"/>
            <a:ext cx="4114800" cy="36576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8FFA2-4E76-0148-5F7D-9B055905BB75}"/>
              </a:ext>
            </a:extLst>
          </p:cNvPr>
          <p:cNvSpPr txBox="1"/>
          <p:nvPr/>
        </p:nvSpPr>
        <p:spPr>
          <a:xfrm>
            <a:off x="6553200" y="2091128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Inputs &amp; Parameters</a:t>
            </a:r>
          </a:p>
        </p:txBody>
      </p:sp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6D28027B-872D-2E10-DC34-F1670FEC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6686" y="2946988"/>
            <a:ext cx="2399892" cy="2399892"/>
          </a:xfrm>
          <a:prstGeom prst="rect">
            <a:avLst/>
          </a:prstGeom>
        </p:spPr>
      </p:pic>
      <p:pic>
        <p:nvPicPr>
          <p:cNvPr id="20" name="Graphic 19" descr="Document with solid fill">
            <a:extLst>
              <a:ext uri="{FF2B5EF4-FFF2-40B4-BE49-F238E27FC236}">
                <a16:creationId xmlns:a16="http://schemas.microsoft.com/office/drawing/2014/main" id="{7872CA36-D9D2-B684-BE75-BBFAA6D69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225" y="3224559"/>
            <a:ext cx="1844749" cy="18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43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6C477-2F07-3EFE-FADA-27B99EA7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0CD01A-0CFB-7A17-74DE-9B60DE0A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Structuring Files &amp; Directories</a:t>
            </a:r>
          </a:p>
        </p:txBody>
      </p:sp>
      <p:grpSp>
        <p:nvGrpSpPr>
          <p:cNvPr id="38" name="Group 37" descr="A diagram representing a directory’s data structure, where the data is stored in a primary directory called data. The data directory is further organized into numbered subdirectories and files. ">
            <a:extLst>
              <a:ext uri="{FF2B5EF4-FFF2-40B4-BE49-F238E27FC236}">
                <a16:creationId xmlns:a16="http://schemas.microsoft.com/office/drawing/2014/main" id="{52B5A829-5A41-BDF8-CD00-685D3CB8A754}"/>
              </a:ext>
            </a:extLst>
          </p:cNvPr>
          <p:cNvGrpSpPr/>
          <p:nvPr/>
        </p:nvGrpSpPr>
        <p:grpSpPr>
          <a:xfrm>
            <a:off x="1925628" y="1690688"/>
            <a:ext cx="7735537" cy="3339606"/>
            <a:chOff x="2914431" y="1462105"/>
            <a:chExt cx="7735537" cy="3339606"/>
          </a:xfrm>
        </p:grpSpPr>
        <p:pic>
          <p:nvPicPr>
            <p:cNvPr id="10" name="Graphic 9" descr="Open folder outline">
              <a:extLst>
                <a:ext uri="{FF2B5EF4-FFF2-40B4-BE49-F238E27FC236}">
                  <a16:creationId xmlns:a16="http://schemas.microsoft.com/office/drawing/2014/main" id="{F7F7EDDB-BEE7-9CB9-85CB-2591C6AA4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4431" y="3075270"/>
              <a:ext cx="1188720" cy="11887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A081F6-DDC7-E5F0-B296-A9D7F096DAFE}"/>
                </a:ext>
              </a:extLst>
            </p:cNvPr>
            <p:cNvSpPr txBox="1"/>
            <p:nvPr/>
          </p:nvSpPr>
          <p:spPr>
            <a:xfrm>
              <a:off x="3987670" y="3377243"/>
              <a:ext cx="1140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data/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4C9239-6D74-9ECF-113B-814B51456633}"/>
                </a:ext>
              </a:extLst>
            </p:cNvPr>
            <p:cNvGrpSpPr/>
            <p:nvPr/>
          </p:nvGrpSpPr>
          <p:grpSpPr>
            <a:xfrm>
              <a:off x="6294194" y="1462105"/>
              <a:ext cx="1188720" cy="3339606"/>
              <a:chOff x="4445285" y="1377088"/>
              <a:chExt cx="1188720" cy="3339606"/>
            </a:xfrm>
          </p:grpSpPr>
          <p:pic>
            <p:nvPicPr>
              <p:cNvPr id="13" name="Graphic 12" descr="Open folder with solid fill">
                <a:extLst>
                  <a:ext uri="{FF2B5EF4-FFF2-40B4-BE49-F238E27FC236}">
                    <a16:creationId xmlns:a16="http://schemas.microsoft.com/office/drawing/2014/main" id="{40FFDACE-4BD3-FE08-5822-1A93E757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5285" y="3527974"/>
                <a:ext cx="1188720" cy="1188720"/>
              </a:xfrm>
              <a:prstGeom prst="rect">
                <a:avLst/>
              </a:prstGeom>
            </p:spPr>
          </p:pic>
          <p:pic>
            <p:nvPicPr>
              <p:cNvPr id="14" name="Graphic 13" descr="Open folder with solid fill">
                <a:extLst>
                  <a:ext uri="{FF2B5EF4-FFF2-40B4-BE49-F238E27FC236}">
                    <a16:creationId xmlns:a16="http://schemas.microsoft.com/office/drawing/2014/main" id="{BB227AE9-9988-7EBF-4D49-7CE2A8CAB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5285" y="2452531"/>
                <a:ext cx="1188720" cy="1188720"/>
              </a:xfrm>
              <a:prstGeom prst="rect">
                <a:avLst/>
              </a:prstGeom>
            </p:spPr>
          </p:pic>
          <p:pic>
            <p:nvPicPr>
              <p:cNvPr id="15" name="Graphic 14" descr="Open folder with solid fill">
                <a:extLst>
                  <a:ext uri="{FF2B5EF4-FFF2-40B4-BE49-F238E27FC236}">
                    <a16:creationId xmlns:a16="http://schemas.microsoft.com/office/drawing/2014/main" id="{23C8B8AD-C766-3304-718D-CE8A193DA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5285" y="1377088"/>
                <a:ext cx="1188720" cy="1188720"/>
              </a:xfrm>
              <a:prstGeom prst="rect">
                <a:avLst/>
              </a:prstGeom>
            </p:spPr>
          </p:pic>
        </p:grp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C72522D4-5356-0CC9-38CD-9F53C87A00B3}"/>
                </a:ext>
              </a:extLst>
            </p:cNvPr>
            <p:cNvCxnSpPr>
              <a:cxnSpLocks/>
              <a:stCxn id="18" idx="2"/>
              <a:endCxn id="15" idx="1"/>
            </p:cNvCxnSpPr>
            <p:nvPr/>
          </p:nvCxnSpPr>
          <p:spPr>
            <a:xfrm rot="5400000" flipH="1" flipV="1">
              <a:off x="3869673" y="1689596"/>
              <a:ext cx="2057652" cy="2791389"/>
            </a:xfrm>
            <a:prstGeom prst="bentConnector4">
              <a:avLst>
                <a:gd name="adj1" fmla="val -11110"/>
                <a:gd name="adj2" fmla="val 76869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06A057-D3ED-8FA1-A3EE-9C714AA37057}"/>
                </a:ext>
              </a:extLst>
            </p:cNvPr>
            <p:cNvSpPr/>
            <p:nvPr/>
          </p:nvSpPr>
          <p:spPr>
            <a:xfrm>
              <a:off x="3329184" y="3809918"/>
              <a:ext cx="347242" cy="3041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BF279BA-490D-DE98-AB3D-DE0454E27AD1}"/>
                </a:ext>
              </a:extLst>
            </p:cNvPr>
            <p:cNvCxnSpPr>
              <a:cxnSpLocks/>
            </p:cNvCxnSpPr>
            <p:nvPr/>
          </p:nvCxnSpPr>
          <p:spPr>
            <a:xfrm>
              <a:off x="5618609" y="3131908"/>
              <a:ext cx="64008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9792B2-EBCC-61EF-7743-59C96A242B23}"/>
                </a:ext>
              </a:extLst>
            </p:cNvPr>
            <p:cNvCxnSpPr>
              <a:cxnSpLocks/>
            </p:cNvCxnSpPr>
            <p:nvPr/>
          </p:nvCxnSpPr>
          <p:spPr>
            <a:xfrm>
              <a:off x="5680647" y="4342872"/>
              <a:ext cx="64008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5185C9-A3FF-7ADF-56E4-E079EDA46BD7}"/>
                </a:ext>
              </a:extLst>
            </p:cNvPr>
            <p:cNvGrpSpPr/>
            <p:nvPr/>
          </p:nvGrpSpPr>
          <p:grpSpPr>
            <a:xfrm>
              <a:off x="5281452" y="3572305"/>
              <a:ext cx="914400" cy="456528"/>
              <a:chOff x="5281452" y="3443182"/>
              <a:chExt cx="914400" cy="45652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113BC1-0016-65A9-63CE-7F576A949762}"/>
                  </a:ext>
                </a:extLst>
              </p:cNvPr>
              <p:cNvSpPr/>
              <p:nvPr/>
            </p:nvSpPr>
            <p:spPr>
              <a:xfrm>
                <a:off x="5281452" y="3474121"/>
                <a:ext cx="914400" cy="4174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41552D-1640-12CF-CCDF-0BB6342DB1C7}"/>
                  </a:ext>
                </a:extLst>
              </p:cNvPr>
              <p:cNvSpPr/>
              <p:nvPr/>
            </p:nvSpPr>
            <p:spPr>
              <a:xfrm rot="19413086">
                <a:off x="5398726" y="3443182"/>
                <a:ext cx="548640" cy="13716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BB8B20-C906-2877-DF0A-72368A479468}"/>
                  </a:ext>
                </a:extLst>
              </p:cNvPr>
              <p:cNvSpPr/>
              <p:nvPr/>
            </p:nvSpPr>
            <p:spPr>
              <a:xfrm rot="19413086">
                <a:off x="5434231" y="3762550"/>
                <a:ext cx="548640" cy="13716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69A66F-CE89-8AB8-F2D4-C5A7412CFAF8}"/>
                </a:ext>
              </a:extLst>
            </p:cNvPr>
            <p:cNvSpPr txBox="1"/>
            <p:nvPr/>
          </p:nvSpPr>
          <p:spPr>
            <a:xfrm>
              <a:off x="7379242" y="1764075"/>
              <a:ext cx="562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1/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20BF54-ABF1-B727-9251-01DB3FC4C32D}"/>
                </a:ext>
              </a:extLst>
            </p:cNvPr>
            <p:cNvSpPr txBox="1"/>
            <p:nvPr/>
          </p:nvSpPr>
          <p:spPr>
            <a:xfrm>
              <a:off x="7379242" y="2903322"/>
              <a:ext cx="562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2/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D14273-E86F-4F14-527F-53EFBB84CC8B}"/>
                </a:ext>
              </a:extLst>
            </p:cNvPr>
            <p:cNvSpPr txBox="1"/>
            <p:nvPr/>
          </p:nvSpPr>
          <p:spPr>
            <a:xfrm>
              <a:off x="7379242" y="3971602"/>
              <a:ext cx="580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>
                  <a:solidFill>
                    <a:schemeClr val="accent5"/>
                  </a:solidFill>
                </a:rPr>
                <a:t>n</a:t>
              </a:r>
              <a:r>
                <a:rPr lang="en-US" sz="3200" b="1" dirty="0">
                  <a:solidFill>
                    <a:schemeClr val="accent5"/>
                  </a:solidFill>
                </a:rPr>
                <a:t>/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535910-DA6A-7331-BC85-1E5E2DEEDA61}"/>
                </a:ext>
              </a:extLst>
            </p:cNvPr>
            <p:cNvGrpSpPr/>
            <p:nvPr/>
          </p:nvGrpSpPr>
          <p:grpSpPr>
            <a:xfrm>
              <a:off x="8125493" y="1599262"/>
              <a:ext cx="2503822" cy="914400"/>
              <a:chOff x="8183503" y="1599262"/>
              <a:chExt cx="2503822" cy="914400"/>
            </a:xfrm>
          </p:grpSpPr>
          <p:pic>
            <p:nvPicPr>
              <p:cNvPr id="29" name="Graphic 28" descr="Document with solid fill">
                <a:extLst>
                  <a:ext uri="{FF2B5EF4-FFF2-40B4-BE49-F238E27FC236}">
                    <a16:creationId xmlns:a16="http://schemas.microsoft.com/office/drawing/2014/main" id="{435AE6D0-F050-9FD6-834F-0085E5CEF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83503" y="15992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44CFFB-6870-91A5-7319-8C4756DF2119}"/>
                  </a:ext>
                </a:extLst>
              </p:cNvPr>
              <p:cNvSpPr txBox="1"/>
              <p:nvPr/>
            </p:nvSpPr>
            <p:spPr>
              <a:xfrm>
                <a:off x="9069574" y="1764075"/>
                <a:ext cx="16177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file1.txt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D4FA0A9-D2C5-2670-1919-E214AE2CC407}"/>
                </a:ext>
              </a:extLst>
            </p:cNvPr>
            <p:cNvGrpSpPr/>
            <p:nvPr/>
          </p:nvGrpSpPr>
          <p:grpSpPr>
            <a:xfrm>
              <a:off x="8125493" y="2703025"/>
              <a:ext cx="2503822" cy="914400"/>
              <a:chOff x="8183503" y="1599262"/>
              <a:chExt cx="2503822" cy="914400"/>
            </a:xfrm>
          </p:grpSpPr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30961406-E701-41AE-B07F-43F56EA9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83503" y="15992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52036F-FA93-4DEA-D445-A7B771DF47BF}"/>
                  </a:ext>
                </a:extLst>
              </p:cNvPr>
              <p:cNvSpPr txBox="1"/>
              <p:nvPr/>
            </p:nvSpPr>
            <p:spPr>
              <a:xfrm>
                <a:off x="9069574" y="1764075"/>
                <a:ext cx="16177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file2.txt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F4773E-B49C-C05B-12FD-75A0D26386D7}"/>
                </a:ext>
              </a:extLst>
            </p:cNvPr>
            <p:cNvGrpSpPr/>
            <p:nvPr/>
          </p:nvGrpSpPr>
          <p:grpSpPr>
            <a:xfrm>
              <a:off x="8123704" y="3806789"/>
              <a:ext cx="2526264" cy="914400"/>
              <a:chOff x="8183503" y="1599262"/>
              <a:chExt cx="2526264" cy="914400"/>
            </a:xfrm>
          </p:grpSpPr>
          <p:pic>
            <p:nvPicPr>
              <p:cNvPr id="35" name="Graphic 34" descr="Document with solid fill">
                <a:extLst>
                  <a:ext uri="{FF2B5EF4-FFF2-40B4-BE49-F238E27FC236}">
                    <a16:creationId xmlns:a16="http://schemas.microsoft.com/office/drawing/2014/main" id="{F08DEF8F-EE5F-1EEF-7767-E7F9DFE21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83503" y="15992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70F9D8-4791-888D-FF51-BA61080A81FF}"/>
                  </a:ext>
                </a:extLst>
              </p:cNvPr>
              <p:cNvSpPr txBox="1"/>
              <p:nvPr/>
            </p:nvSpPr>
            <p:spPr>
              <a:xfrm>
                <a:off x="9069574" y="1764075"/>
                <a:ext cx="16401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 err="1">
                    <a:solidFill>
                      <a:schemeClr val="accent5"/>
                    </a:solidFill>
                  </a:rPr>
                  <a:t>filen</a:t>
                </a:r>
                <a:r>
                  <a:rPr lang="en-US" sz="3200" b="1" dirty="0" err="1"/>
                  <a:t>.txt</a:t>
                </a:r>
                <a:endParaRPr lang="en-US" sz="3200" b="1" dirty="0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16B1445-9B41-D1E2-625E-8AC0F5B6E22D}"/>
              </a:ext>
            </a:extLst>
          </p:cNvPr>
          <p:cNvSpPr txBox="1"/>
          <p:nvPr/>
        </p:nvSpPr>
        <p:spPr>
          <a:xfrm>
            <a:off x="1925628" y="5223658"/>
            <a:ext cx="834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/scratch/alpine/$USER/</a:t>
            </a:r>
            <a:r>
              <a:rPr lang="en-US" sz="3600" b="1" dirty="0">
                <a:solidFill>
                  <a:schemeClr val="accent2"/>
                </a:solidFill>
              </a:rPr>
              <a:t>data/</a:t>
            </a:r>
            <a:r>
              <a:rPr lang="en-US" sz="3600" b="1" i="1" dirty="0">
                <a:solidFill>
                  <a:schemeClr val="accent5"/>
                </a:solidFill>
              </a:rPr>
              <a:t>n</a:t>
            </a:r>
            <a:r>
              <a:rPr lang="en-US" sz="3600" b="1" dirty="0">
                <a:solidFill>
                  <a:schemeClr val="accent5"/>
                </a:solidFill>
              </a:rPr>
              <a:t>/</a:t>
            </a:r>
            <a:r>
              <a:rPr lang="en-US" sz="3600" b="1" dirty="0" err="1"/>
              <a:t>file</a:t>
            </a:r>
            <a:r>
              <a:rPr lang="en-US" sz="3600" b="1" i="1" dirty="0" err="1">
                <a:solidFill>
                  <a:schemeClr val="accent5"/>
                </a:solidFill>
              </a:rPr>
              <a:t>n</a:t>
            </a:r>
            <a:r>
              <a:rPr lang="en-US" sz="3600" b="1" dirty="0" err="1"/>
              <a:t>.txt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25298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survey and feedback form at http://tinyurl.com/curc-survey18.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 descr="A photo of the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835283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68801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71001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68801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68852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Tools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Structuring Data for HTC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89" name="Group 88" descr="A diagram of High Throughput tasks (left) which show each task being independently processed and a highly dependent workflow (left) where each task is dependent on the work of another.">
            <a:extLst>
              <a:ext uri="{FF2B5EF4-FFF2-40B4-BE49-F238E27FC236}">
                <a16:creationId xmlns:a16="http://schemas.microsoft.com/office/drawing/2014/main" id="{654DC837-A9E2-6F5C-8B89-FF9AF0BE0B15}"/>
              </a:ext>
            </a:extLst>
          </p:cNvPr>
          <p:cNvGrpSpPr/>
          <p:nvPr/>
        </p:nvGrpSpPr>
        <p:grpSpPr>
          <a:xfrm>
            <a:off x="1766455" y="2043278"/>
            <a:ext cx="8565392" cy="3466837"/>
            <a:chOff x="1766455" y="2054400"/>
            <a:chExt cx="8565392" cy="34668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71CAFB-34C9-9B71-6E3E-55E62FF19CF3}"/>
                </a:ext>
              </a:extLst>
            </p:cNvPr>
            <p:cNvGrpSpPr/>
            <p:nvPr/>
          </p:nvGrpSpPr>
          <p:grpSpPr>
            <a:xfrm>
              <a:off x="1766455" y="2054400"/>
              <a:ext cx="8565392" cy="3466837"/>
              <a:chOff x="1654181" y="2147919"/>
              <a:chExt cx="8565392" cy="346683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4B015BA-52EA-0A5F-3436-A413FDE16204}"/>
                  </a:ext>
                </a:extLst>
              </p:cNvPr>
              <p:cNvGrpSpPr/>
              <p:nvPr/>
            </p:nvGrpSpPr>
            <p:grpSpPr>
              <a:xfrm>
                <a:off x="6540147" y="2201562"/>
                <a:ext cx="3679426" cy="3413193"/>
                <a:chOff x="2216822" y="1927573"/>
                <a:chExt cx="3679426" cy="3413193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E0BD43A-78C9-9634-EDED-E0DE0237BEE3}"/>
                    </a:ext>
                  </a:extLst>
                </p:cNvPr>
                <p:cNvSpPr txBox="1"/>
                <p:nvPr/>
              </p:nvSpPr>
              <p:spPr>
                <a:xfrm>
                  <a:off x="2216822" y="4509769"/>
                  <a:ext cx="367942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</a:rPr>
                    <a:t>Dependent Work</a:t>
                  </a:r>
                  <a:b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</a:rPr>
                  </a:b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</a:rPr>
                    <a:t>(Highly Coupled)</a:t>
                  </a:r>
                </a:p>
              </p:txBody>
            </p:sp>
            <p:sp>
              <p:nvSpPr>
                <p:cNvPr id="70" name="Round Same Side Corner Rectangle 69">
                  <a:extLst>
                    <a:ext uri="{FF2B5EF4-FFF2-40B4-BE49-F238E27FC236}">
                      <a16:creationId xmlns:a16="http://schemas.microsoft.com/office/drawing/2014/main" id="{BA50F76F-4035-6023-E53F-743C09BBC807}"/>
                    </a:ext>
                  </a:extLst>
                </p:cNvPr>
                <p:cNvSpPr/>
                <p:nvPr/>
              </p:nvSpPr>
              <p:spPr>
                <a:xfrm>
                  <a:off x="2216824" y="2348377"/>
                  <a:ext cx="1371600" cy="457200"/>
                </a:xfrm>
                <a:prstGeom prst="round2SameRect">
                  <a:avLst/>
                </a:prstGeom>
                <a:solidFill>
                  <a:srgbClr val="156082"/>
                </a:solidFill>
                <a:ln w="19050" cap="flat" cmpd="sng" algn="ctr">
                  <a:solidFill>
                    <a:srgbClr val="156082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Task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Round Same Side Corner Rectangle 70">
                  <a:extLst>
                    <a:ext uri="{FF2B5EF4-FFF2-40B4-BE49-F238E27FC236}">
                      <a16:creationId xmlns:a16="http://schemas.microsoft.com/office/drawing/2014/main" id="{BC5A18F5-BD88-4536-DBA8-17E080948650}"/>
                    </a:ext>
                  </a:extLst>
                </p:cNvPr>
                <p:cNvSpPr/>
                <p:nvPr/>
              </p:nvSpPr>
              <p:spPr>
                <a:xfrm rot="10800000">
                  <a:off x="2216824" y="3253700"/>
                  <a:ext cx="1371600" cy="457200"/>
                </a:xfrm>
                <a:prstGeom prst="round2SameRect">
                  <a:avLst/>
                </a:prstGeom>
                <a:solidFill>
                  <a:srgbClr val="156082"/>
                </a:solidFill>
                <a:ln w="19050" cap="flat" cmpd="sng" algn="ctr">
                  <a:solidFill>
                    <a:srgbClr val="156082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/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404244D-3AF4-F24B-042A-C5084282B7CC}"/>
                    </a:ext>
                  </a:extLst>
                </p:cNvPr>
                <p:cNvSpPr/>
                <p:nvPr/>
              </p:nvSpPr>
              <p:spPr>
                <a:xfrm>
                  <a:off x="2216824" y="2792721"/>
                  <a:ext cx="1371600" cy="457200"/>
                </a:xfrm>
                <a:prstGeom prst="rect">
                  <a:avLst/>
                </a:prstGeom>
                <a:solidFill>
                  <a:srgbClr val="156082"/>
                </a:solidFill>
                <a:ln w="19050" cap="flat" cmpd="sng" algn="ctr">
                  <a:solidFill>
                    <a:srgbClr val="156082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Task</a:t>
                  </a:r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6E6F0F8-E0A7-DD0B-7B37-D92BAF975E29}"/>
                    </a:ext>
                  </a:extLst>
                </p:cNvPr>
                <p:cNvGrpSpPr/>
                <p:nvPr/>
              </p:nvGrpSpPr>
              <p:grpSpPr>
                <a:xfrm>
                  <a:off x="4311930" y="1927573"/>
                  <a:ext cx="489101" cy="2187496"/>
                  <a:chOff x="2832264" y="1958080"/>
                  <a:chExt cx="489101" cy="2187496"/>
                </a:xfrm>
              </p:grpSpPr>
              <p:pic>
                <p:nvPicPr>
                  <p:cNvPr id="81" name="Picture 2">
                    <a:extLst>
                      <a:ext uri="{FF2B5EF4-FFF2-40B4-BE49-F238E27FC236}">
                        <a16:creationId xmlns:a16="http://schemas.microsoft.com/office/drawing/2014/main" id="{CEF899FE-070D-35B9-5414-80DE31A823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111" t="18757" r="25403" b="34550"/>
                  <a:stretch/>
                </p:blipFill>
                <p:spPr bwMode="auto">
                  <a:xfrm>
                    <a:off x="2832264" y="1958080"/>
                    <a:ext cx="489101" cy="640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2" name="Picture 2">
                    <a:extLst>
                      <a:ext uri="{FF2B5EF4-FFF2-40B4-BE49-F238E27FC236}">
                        <a16:creationId xmlns:a16="http://schemas.microsoft.com/office/drawing/2014/main" id="{D39234D1-73A4-1195-0379-6EEB3C70BC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111" t="18757" r="25403" b="34550"/>
                  <a:stretch/>
                </p:blipFill>
                <p:spPr bwMode="auto">
                  <a:xfrm>
                    <a:off x="2832264" y="2731788"/>
                    <a:ext cx="489101" cy="640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2">
                    <a:extLst>
                      <a:ext uri="{FF2B5EF4-FFF2-40B4-BE49-F238E27FC236}">
                        <a16:creationId xmlns:a16="http://schemas.microsoft.com/office/drawing/2014/main" id="{A9BA9732-A52C-69B4-42A5-BC6C491F3C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111" t="18757" r="25403" b="34550"/>
                  <a:stretch/>
                </p:blipFill>
                <p:spPr bwMode="auto">
                  <a:xfrm>
                    <a:off x="2832264" y="3505496"/>
                    <a:ext cx="489101" cy="640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418D08E-4764-1CDD-0CC9-15FECE259388}"/>
                    </a:ext>
                  </a:extLst>
                </p:cNvPr>
                <p:cNvCxnSpPr>
                  <a:cxnSpLocks/>
                  <a:stCxn id="70" idx="0"/>
                  <a:endCxn id="81" idx="1"/>
                </p:cNvCxnSpPr>
                <p:nvPr/>
              </p:nvCxnSpPr>
              <p:spPr>
                <a:xfrm flipV="1">
                  <a:off x="3588424" y="2247613"/>
                  <a:ext cx="723506" cy="32936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F004A10C-2FE7-A41A-CC08-8A38A61790FA}"/>
                    </a:ext>
                  </a:extLst>
                </p:cNvPr>
                <p:cNvCxnSpPr>
                  <a:cxnSpLocks/>
                  <a:stCxn id="72" idx="3"/>
                  <a:endCxn id="82" idx="1"/>
                </p:cNvCxnSpPr>
                <p:nvPr/>
              </p:nvCxnSpPr>
              <p:spPr>
                <a:xfrm>
                  <a:off x="3588424" y="3021321"/>
                  <a:ext cx="723506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A70754C-AF07-2546-6E07-51FB7D9413A3}"/>
                    </a:ext>
                  </a:extLst>
                </p:cNvPr>
                <p:cNvCxnSpPr>
                  <a:cxnSpLocks/>
                  <a:stCxn id="71" idx="2"/>
                  <a:endCxn id="83" idx="1"/>
                </p:cNvCxnSpPr>
                <p:nvPr/>
              </p:nvCxnSpPr>
              <p:spPr>
                <a:xfrm>
                  <a:off x="3588424" y="3482300"/>
                  <a:ext cx="723506" cy="312729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sp>
              <p:nvSpPr>
                <p:cNvPr id="77" name="Diamond 76">
                  <a:extLst>
                    <a:ext uri="{FF2B5EF4-FFF2-40B4-BE49-F238E27FC236}">
                      <a16:creationId xmlns:a16="http://schemas.microsoft.com/office/drawing/2014/main" id="{1ED386DE-C41E-3693-5D78-BB765517B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9048" y="2793249"/>
                  <a:ext cx="457200" cy="457200"/>
                </a:xfrm>
                <a:prstGeom prst="diamond">
                  <a:avLst/>
                </a:prstGeom>
                <a:solidFill>
                  <a:srgbClr val="0F9ED5"/>
                </a:solidFill>
                <a:ln w="19050" cap="flat" cmpd="sng" algn="ctr">
                  <a:solidFill>
                    <a:srgbClr val="0F9ED5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8" name="Elbow Connector 77">
                  <a:extLst>
                    <a:ext uri="{FF2B5EF4-FFF2-40B4-BE49-F238E27FC236}">
                      <a16:creationId xmlns:a16="http://schemas.microsoft.com/office/drawing/2014/main" id="{F3CE9ADB-8BD8-82BE-FA6E-644CA73E2F36}"/>
                    </a:ext>
                  </a:extLst>
                </p:cNvPr>
                <p:cNvCxnSpPr>
                  <a:cxnSpLocks/>
                  <a:stCxn id="81" idx="3"/>
                  <a:endCxn id="77" idx="0"/>
                </p:cNvCxnSpPr>
                <p:nvPr/>
              </p:nvCxnSpPr>
              <p:spPr>
                <a:xfrm>
                  <a:off x="4801031" y="2247613"/>
                  <a:ext cx="866617" cy="545636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cxnSp>
              <p:nvCxnSpPr>
                <p:cNvPr id="79" name="Elbow Connector 78">
                  <a:extLst>
                    <a:ext uri="{FF2B5EF4-FFF2-40B4-BE49-F238E27FC236}">
                      <a16:creationId xmlns:a16="http://schemas.microsoft.com/office/drawing/2014/main" id="{644E2512-DF22-4BFB-0511-6B33A9F762E1}"/>
                    </a:ext>
                  </a:extLst>
                </p:cNvPr>
                <p:cNvCxnSpPr>
                  <a:cxnSpLocks/>
                  <a:stCxn id="83" idx="3"/>
                  <a:endCxn id="77" idx="2"/>
                </p:cNvCxnSpPr>
                <p:nvPr/>
              </p:nvCxnSpPr>
              <p:spPr>
                <a:xfrm flipV="1">
                  <a:off x="4801031" y="3250449"/>
                  <a:ext cx="866617" cy="544580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C5DB5E73-2675-AF21-076E-E98CB844CBD7}"/>
                    </a:ext>
                  </a:extLst>
                </p:cNvPr>
                <p:cNvCxnSpPr>
                  <a:cxnSpLocks/>
                  <a:stCxn id="82" idx="3"/>
                  <a:endCxn id="77" idx="1"/>
                </p:cNvCxnSpPr>
                <p:nvPr/>
              </p:nvCxnSpPr>
              <p:spPr>
                <a:xfrm>
                  <a:off x="4801031" y="3021321"/>
                  <a:ext cx="638017" cy="52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85121F8-FCB5-4AC9-37AA-212A6FC3FAB3}"/>
                  </a:ext>
                </a:extLst>
              </p:cNvPr>
              <p:cNvGrpSpPr/>
              <p:nvPr/>
            </p:nvGrpSpPr>
            <p:grpSpPr>
              <a:xfrm>
                <a:off x="1654181" y="2147919"/>
                <a:ext cx="3077407" cy="3466837"/>
                <a:chOff x="6897768" y="1820287"/>
                <a:chExt cx="3077407" cy="3466837"/>
              </a:xfrm>
            </p:grpSpPr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B4A971A1-E5F7-48F2-9F6D-09490DAAAD09}"/>
                    </a:ext>
                  </a:extLst>
                </p:cNvPr>
                <p:cNvSpPr/>
                <p:nvPr/>
              </p:nvSpPr>
              <p:spPr>
                <a:xfrm>
                  <a:off x="6897768" y="1820287"/>
                  <a:ext cx="825218" cy="731520"/>
                </a:xfrm>
                <a:prstGeom prst="roundRect">
                  <a:avLst/>
                </a:prstGeom>
                <a:solidFill>
                  <a:srgbClr val="4EA72E"/>
                </a:solidFill>
                <a:ln w="19050" cap="flat" cmpd="sng" algn="ctr">
                  <a:solidFill>
                    <a:srgbClr val="4EA72E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Task</a:t>
                  </a: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AA45FF0A-EFF3-8E45-E1F3-8D4950A84CCF}"/>
                    </a:ext>
                  </a:extLst>
                </p:cNvPr>
                <p:cNvSpPr/>
                <p:nvPr/>
              </p:nvSpPr>
              <p:spPr>
                <a:xfrm>
                  <a:off x="6897768" y="2710208"/>
                  <a:ext cx="825218" cy="731520"/>
                </a:xfrm>
                <a:prstGeom prst="roundRect">
                  <a:avLst/>
                </a:prstGeom>
                <a:solidFill>
                  <a:srgbClr val="4EA72E"/>
                </a:solidFill>
                <a:ln w="19050" cap="flat" cmpd="sng" algn="ctr">
                  <a:solidFill>
                    <a:srgbClr val="4EA72E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Task</a:t>
                  </a:r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3AE46B3F-5B66-2C64-2ACA-9023A576BE12}"/>
                    </a:ext>
                  </a:extLst>
                </p:cNvPr>
                <p:cNvSpPr/>
                <p:nvPr/>
              </p:nvSpPr>
              <p:spPr>
                <a:xfrm>
                  <a:off x="6897768" y="3600129"/>
                  <a:ext cx="825218" cy="731520"/>
                </a:xfrm>
                <a:prstGeom prst="roundRect">
                  <a:avLst/>
                </a:prstGeom>
                <a:solidFill>
                  <a:srgbClr val="4EA72E"/>
                </a:solidFill>
                <a:ln w="19050" cap="flat" cmpd="sng" algn="ctr">
                  <a:solidFill>
                    <a:srgbClr val="4EA72E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Task</a:t>
                  </a: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6C754190-BE5B-9060-9FBE-C04108861149}"/>
                    </a:ext>
                  </a:extLst>
                </p:cNvPr>
                <p:cNvCxnSpPr>
                  <a:cxnSpLocks/>
                  <a:stCxn id="53" idx="3"/>
                  <a:endCxn id="57" idx="1"/>
                </p:cNvCxnSpPr>
                <p:nvPr/>
              </p:nvCxnSpPr>
              <p:spPr>
                <a:xfrm flipV="1">
                  <a:off x="7722986" y="2183277"/>
                  <a:ext cx="652944" cy="27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pic>
              <p:nvPicPr>
                <p:cNvPr id="57" name="Picture 2">
                  <a:extLst>
                    <a:ext uri="{FF2B5EF4-FFF2-40B4-BE49-F238E27FC236}">
                      <a16:creationId xmlns:a16="http://schemas.microsoft.com/office/drawing/2014/main" id="{A687B42B-DA59-EDA3-F6FE-8B42237146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8375930" y="1863237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>
                  <a:extLst>
                    <a:ext uri="{FF2B5EF4-FFF2-40B4-BE49-F238E27FC236}">
                      <a16:creationId xmlns:a16="http://schemas.microsoft.com/office/drawing/2014/main" id="{95335941-F5B9-B5CE-32FE-2FD696F18F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8375930" y="275592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3D85E4F4-42CC-1974-7313-C25C261A2F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8375930" y="3648173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2161D347-62EE-5EC3-EE2E-A255C226677D}"/>
                    </a:ext>
                  </a:extLst>
                </p:cNvPr>
                <p:cNvCxnSpPr>
                  <a:cxnSpLocks/>
                  <a:stCxn id="54" idx="3"/>
                  <a:endCxn id="58" idx="1"/>
                </p:cNvCxnSpPr>
                <p:nvPr/>
              </p:nvCxnSpPr>
              <p:spPr>
                <a:xfrm>
                  <a:off x="7722986" y="3075968"/>
                  <a:ext cx="65294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8D2ED65-6D34-4716-91FA-2FFB4C6004F5}"/>
                    </a:ext>
                  </a:extLst>
                </p:cNvPr>
                <p:cNvCxnSpPr>
                  <a:cxnSpLocks/>
                  <a:stCxn id="55" idx="3"/>
                  <a:endCxn id="59" idx="1"/>
                </p:cNvCxnSpPr>
                <p:nvPr/>
              </p:nvCxnSpPr>
              <p:spPr>
                <a:xfrm>
                  <a:off x="7722986" y="3965889"/>
                  <a:ext cx="652944" cy="232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F6E744C0-6E72-0BA3-1B4B-C0433AE48916}"/>
                    </a:ext>
                  </a:extLst>
                </p:cNvPr>
                <p:cNvCxnSpPr>
                  <a:cxnSpLocks/>
                  <a:stCxn id="57" idx="3"/>
                  <a:endCxn id="63" idx="1"/>
                </p:cNvCxnSpPr>
                <p:nvPr/>
              </p:nvCxnSpPr>
              <p:spPr>
                <a:xfrm>
                  <a:off x="8865031" y="2183277"/>
                  <a:ext cx="65294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sp>
              <p:nvSpPr>
                <p:cNvPr id="63" name="Diamond 62">
                  <a:extLst>
                    <a:ext uri="{FF2B5EF4-FFF2-40B4-BE49-F238E27FC236}">
                      <a16:creationId xmlns:a16="http://schemas.microsoft.com/office/drawing/2014/main" id="{1A8DFB1B-D239-8B71-CED1-FA8469A4FD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17975" y="1954677"/>
                  <a:ext cx="457200" cy="457200"/>
                </a:xfrm>
                <a:prstGeom prst="diamond">
                  <a:avLst/>
                </a:prstGeom>
                <a:solidFill>
                  <a:srgbClr val="0F9ED5"/>
                </a:solidFill>
                <a:ln w="19050" cap="flat" cmpd="sng" algn="ctr">
                  <a:solidFill>
                    <a:srgbClr val="0F9ED5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F9B33FAA-E573-BE61-382C-546A200902C9}"/>
                    </a:ext>
                  </a:extLst>
                </p:cNvPr>
                <p:cNvCxnSpPr>
                  <a:cxnSpLocks/>
                  <a:stCxn id="58" idx="3"/>
                  <a:endCxn id="65" idx="1"/>
                </p:cNvCxnSpPr>
                <p:nvPr/>
              </p:nvCxnSpPr>
              <p:spPr>
                <a:xfrm flipV="1">
                  <a:off x="8865031" y="3072814"/>
                  <a:ext cx="652944" cy="3154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8A6C9947-9766-F637-6125-5A2427F372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17975" y="2844214"/>
                  <a:ext cx="457200" cy="457200"/>
                </a:xfrm>
                <a:prstGeom prst="diamond">
                  <a:avLst/>
                </a:prstGeom>
                <a:solidFill>
                  <a:srgbClr val="0F9ED5"/>
                </a:solidFill>
                <a:ln w="19050" cap="flat" cmpd="sng" algn="ctr">
                  <a:solidFill>
                    <a:srgbClr val="0F9ED5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Diamond 65">
                  <a:extLst>
                    <a:ext uri="{FF2B5EF4-FFF2-40B4-BE49-F238E27FC236}">
                      <a16:creationId xmlns:a16="http://schemas.microsoft.com/office/drawing/2014/main" id="{0E994734-AB4F-6E12-A75E-E065CC1A36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17975" y="3742515"/>
                  <a:ext cx="457200" cy="457200"/>
                </a:xfrm>
                <a:prstGeom prst="diamond">
                  <a:avLst/>
                </a:prstGeom>
                <a:solidFill>
                  <a:srgbClr val="0F9ED5"/>
                </a:solidFill>
                <a:ln w="19050" cap="flat" cmpd="sng" algn="ctr">
                  <a:solidFill>
                    <a:srgbClr val="0F9ED5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971BE479-BC4F-4430-C7DD-77BD8D8F11FA}"/>
                    </a:ext>
                  </a:extLst>
                </p:cNvPr>
                <p:cNvCxnSpPr>
                  <a:cxnSpLocks/>
                  <a:stCxn id="59" idx="3"/>
                  <a:endCxn id="66" idx="1"/>
                </p:cNvCxnSpPr>
                <p:nvPr/>
              </p:nvCxnSpPr>
              <p:spPr>
                <a:xfrm>
                  <a:off x="8865031" y="3968213"/>
                  <a:ext cx="652944" cy="290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1F1F1F"/>
                  </a:solidFill>
                  <a:prstDash val="solid"/>
                  <a:miter lim="800000"/>
                  <a:tailEnd type="triangle" w="lg" len="med"/>
                </a:ln>
                <a:effectLst/>
              </p:spPr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C45480-25AD-0BB2-4316-CBBD52F1ECD1}"/>
                    </a:ext>
                  </a:extLst>
                </p:cNvPr>
                <p:cNvSpPr txBox="1"/>
                <p:nvPr/>
              </p:nvSpPr>
              <p:spPr>
                <a:xfrm>
                  <a:off x="6991466" y="4456127"/>
                  <a:ext cx="298370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</a:rPr>
                    <a:t>Independent Work</a:t>
                  </a: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</a:rPr>
                    <a:t>(Loosely Coupled</a:t>
                  </a:r>
                  <a:r>
                    <a:rPr lang="en-US" sz="2400" b="1" kern="0" dirty="0">
                      <a:solidFill>
                        <a:prstClr val="black"/>
                      </a:solidFill>
                      <a:latin typeface="Aptos" panose="02110004020202020204"/>
                    </a:rPr>
                    <a:t>)</a:t>
                  </a:r>
                  <a:endPara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endParaRPr>
                </a:p>
              </p:txBody>
            </p:sp>
          </p:grp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B81F08-4700-7E58-B73F-2CD63FFC2AB3}"/>
                </a:ext>
              </a:extLst>
            </p:cNvPr>
            <p:cNvSpPr txBox="1"/>
            <p:nvPr/>
          </p:nvSpPr>
          <p:spPr>
            <a:xfrm>
              <a:off x="6652422" y="3474008"/>
              <a:ext cx="13716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/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Task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7C51096-736A-3198-0380-D54F4E63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1767" y="1809388"/>
            <a:ext cx="3840480" cy="3840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940D55-19F3-8284-C7F8-56CBC32656AE}"/>
              </a:ext>
            </a:extLst>
          </p:cNvPr>
          <p:cNvSpPr txBox="1"/>
          <p:nvPr/>
        </p:nvSpPr>
        <p:spPr>
          <a:xfrm>
            <a:off x="4161912" y="586561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cs typeface="Futura Medium" panose="020B0602020204020303" pitchFamily="34" charset="-79"/>
              </a:rPr>
              <a:t>This is HTC!</a:t>
            </a:r>
            <a:endParaRPr lang="en-US" sz="3600" b="1" dirty="0">
              <a:cs typeface="FUTURA MEDIUM" panose="020B0602020204020303" pitchFamily="34" charset="-79"/>
            </a:endParaRPr>
          </a:p>
        </p:txBody>
      </p:sp>
      <p:sp>
        <p:nvSpPr>
          <p:cNvPr id="92" name="Bent Arrow 91">
            <a:extLst>
              <a:ext uri="{FF2B5EF4-FFF2-40B4-BE49-F238E27FC236}">
                <a16:creationId xmlns:a16="http://schemas.microsoft.com/office/drawing/2014/main" id="{ACD358A3-E257-D7EF-8C6D-349E56734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460611" y="5558352"/>
            <a:ext cx="518878" cy="950865"/>
          </a:xfrm>
          <a:prstGeom prst="bentArrow">
            <a:avLst>
              <a:gd name="adj1" fmla="val 27431"/>
              <a:gd name="adj2" fmla="val 37690"/>
              <a:gd name="adj3" fmla="val 36946"/>
              <a:gd name="adj4" fmla="val 3079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811B-15C7-5CD1-D811-128223C5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Review – Is It High Throughput?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C5396-CED7-9AAC-ABDC-3B0AA146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2098AD-9F18-754B-1A98-E21AC9E19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9232" y="1896253"/>
            <a:ext cx="4114800" cy="36576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4C881-1F1C-2ADE-7774-7A3DE2B15AA7}"/>
              </a:ext>
            </a:extLst>
          </p:cNvPr>
          <p:cNvSpPr txBox="1"/>
          <p:nvPr/>
        </p:nvSpPr>
        <p:spPr>
          <a:xfrm>
            <a:off x="1169232" y="2091128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Workflow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E99AD-1633-4E12-7358-484E9C7D7772}"/>
              </a:ext>
            </a:extLst>
          </p:cNvPr>
          <p:cNvSpPr txBox="1"/>
          <p:nvPr/>
        </p:nvSpPr>
        <p:spPr>
          <a:xfrm>
            <a:off x="1524000" y="2761522"/>
            <a:ext cx="3506088" cy="10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dirty="0"/>
              <a:t>Analyze a collection of medical </a:t>
            </a:r>
            <a:br>
              <a:rPr lang="en-US" dirty="0"/>
            </a:br>
            <a:r>
              <a:rPr lang="en-US" dirty="0"/>
              <a:t>records to identify patients most </a:t>
            </a:r>
            <a:br>
              <a:rPr lang="en-US" dirty="0"/>
            </a:br>
            <a:r>
              <a:rPr lang="en-US" dirty="0"/>
              <a:t>at risk for heart disease.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F258FB-2D5E-D225-8954-0EF0EEEC9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53200" y="1896253"/>
            <a:ext cx="4114800" cy="36576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F257C-9C35-F67F-30AB-7C6BEA3857B2}"/>
              </a:ext>
            </a:extLst>
          </p:cNvPr>
          <p:cNvSpPr txBox="1"/>
          <p:nvPr/>
        </p:nvSpPr>
        <p:spPr>
          <a:xfrm>
            <a:off x="6553200" y="2091128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Workflow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689E-C2C5-383C-A5CE-75D1EF468496}"/>
              </a:ext>
            </a:extLst>
          </p:cNvPr>
          <p:cNvSpPr txBox="1"/>
          <p:nvPr/>
        </p:nvSpPr>
        <p:spPr>
          <a:xfrm>
            <a:off x="6754964" y="2766235"/>
            <a:ext cx="3711272" cy="144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dirty="0"/>
              <a:t>Analyze atmospheric data to </a:t>
            </a:r>
            <a:br>
              <a:rPr lang="en-US" dirty="0"/>
            </a:br>
            <a:r>
              <a:rPr lang="en-US" dirty="0"/>
              <a:t>simulate and forecast weather </a:t>
            </a:r>
            <a:br>
              <a:rPr lang="en-US" dirty="0"/>
            </a:br>
            <a:r>
              <a:rPr lang="en-US" dirty="0"/>
              <a:t>conditions over a large geographic</a:t>
            </a:r>
            <a:br>
              <a:rPr lang="en-US" dirty="0"/>
            </a:br>
            <a:r>
              <a:rPr lang="en-US" dirty="0"/>
              <a:t>area.</a:t>
            </a:r>
          </a:p>
        </p:txBody>
      </p:sp>
      <p:pic>
        <p:nvPicPr>
          <p:cNvPr id="15" name="Graphic 14" descr="Heart with pulse with solid fill">
            <a:extLst>
              <a:ext uri="{FF2B5EF4-FFF2-40B4-BE49-F238E27FC236}">
                <a16:creationId xmlns:a16="http://schemas.microsoft.com/office/drawing/2014/main" id="{5CA331FA-4101-5E82-3397-DEDC6617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832" y="4049599"/>
            <a:ext cx="1371600" cy="1371600"/>
          </a:xfrm>
          <a:prstGeom prst="rect">
            <a:avLst/>
          </a:prstGeom>
        </p:spPr>
      </p:pic>
      <p:pic>
        <p:nvPicPr>
          <p:cNvPr id="19" name="Graphic 18" descr="Rainy scene with solid fill">
            <a:extLst>
              <a:ext uri="{FF2B5EF4-FFF2-40B4-BE49-F238E27FC236}">
                <a16:creationId xmlns:a16="http://schemas.microsoft.com/office/drawing/2014/main" id="{3C73C028-70CE-627B-38B0-6B1E8A408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4800" y="406109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F782-3EE6-45A5-8578-CE7B0A47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F86E-34B7-8AE7-AD6A-46906BB1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80"/>
            <a:ext cx="10515600" cy="1325563"/>
          </a:xfrm>
        </p:spPr>
        <p:txBody>
          <a:bodyPr/>
          <a:lstStyle/>
          <a:p>
            <a:r>
              <a:rPr lang="en-US" dirty="0"/>
              <a:t>Starter Script – Low Throughput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E564C-0C09-105C-830B-C4E1011E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33AFA3-071A-B734-8A4F-3CEA68BAC4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314" y="1828800"/>
            <a:ext cx="7966166" cy="236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sys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sys.</a:t>
            </a:r>
            <a:r>
              <a:rPr lang="en-US" alt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sys.</a:t>
            </a:r>
            <a:r>
              <a:rPr lang="en-US" alt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 " +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gets " + 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alt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mpg."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180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5FEFC3D-888A-5ED9-138F-9BE2065FA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832642" y="4406648"/>
            <a:ext cx="1060704" cy="36512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BE91D-F0A8-A50D-2393-69875D8126A5}"/>
              </a:ext>
            </a:extLst>
          </p:cNvPr>
          <p:cNvSpPr txBox="1"/>
          <p:nvPr/>
        </p:nvSpPr>
        <p:spPr>
          <a:xfrm>
            <a:off x="3190949" y="4973040"/>
            <a:ext cx="491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The mustang gets 25 mpg.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The pinto gets 30 mpg.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[…]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C9A0B-8C3F-83BB-7BFF-23E579EF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3508" y="1836294"/>
            <a:ext cx="8098972" cy="236908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07C77A-7CAB-597A-DF52-0DEC2B7F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10600" y="1843788"/>
            <a:ext cx="3267892" cy="236908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CA633-5023-0247-EB28-6CDFA73FBA5E}"/>
              </a:ext>
            </a:extLst>
          </p:cNvPr>
          <p:cNvSpPr txBox="1"/>
          <p:nvPr/>
        </p:nvSpPr>
        <p:spPr>
          <a:xfrm>
            <a:off x="8830493" y="2058836"/>
            <a:ext cx="2053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mustang 25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pinto 30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chevette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33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nova 21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cutlass 23</a:t>
            </a:r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8BD1D2CE-8F7B-D6D4-D7E6-5052DFE4B229}"/>
              </a:ext>
            </a:extLst>
          </p:cNvPr>
          <p:cNvSpPr/>
          <p:nvPr/>
        </p:nvSpPr>
        <p:spPr>
          <a:xfrm>
            <a:off x="313508" y="1481461"/>
            <a:ext cx="1306286" cy="328497"/>
          </a:xfrm>
          <a:prstGeom prst="round2Same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CODE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0168424A-A219-C287-8691-FFCE48F8795B}"/>
              </a:ext>
            </a:extLst>
          </p:cNvPr>
          <p:cNvSpPr/>
          <p:nvPr/>
        </p:nvSpPr>
        <p:spPr>
          <a:xfrm>
            <a:off x="8610600" y="1458567"/>
            <a:ext cx="1306286" cy="328497"/>
          </a:xfrm>
          <a:prstGeom prst="round2SameRect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7853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599C-072F-C409-CB63-EB67F15E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AA3A-826E-746A-3E75-15554A410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If 1 task takes 30 minutes to finish, how well does the current script scale?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5 tasks?</a:t>
            </a:r>
          </a:p>
          <a:p>
            <a:pPr marL="0" indent="0" algn="ctr">
              <a:buNone/>
            </a:pPr>
            <a:r>
              <a:rPr lang="en-US" sz="3600" dirty="0"/>
              <a:t>5,000 tasks?</a:t>
            </a:r>
          </a:p>
          <a:p>
            <a:pPr marL="0" indent="0" algn="ctr">
              <a:buNone/>
            </a:pPr>
            <a:r>
              <a:rPr lang="en-US" sz="3600" dirty="0"/>
              <a:t>5 Million tasks?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0A1DC-17D2-46A5-FD02-D3ACACB4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2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937E-BDB7-7462-7709-2893644C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HTC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10554-740D-7B26-A3A1-41D665C3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100" y="6370514"/>
            <a:ext cx="2743200" cy="365125"/>
          </a:xfrm>
        </p:spPr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733F9-5A47-31B8-77E2-06C22F512ABE}"/>
              </a:ext>
            </a:extLst>
          </p:cNvPr>
          <p:cNvSpPr>
            <a:spLocks noChangeAspect="1"/>
          </p:cNvSpPr>
          <p:nvPr/>
        </p:nvSpPr>
        <p:spPr>
          <a:xfrm>
            <a:off x="193862" y="1929653"/>
            <a:ext cx="3657600" cy="3657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5C647C-5E98-15E3-93DB-68412577E0E8}"/>
              </a:ext>
            </a:extLst>
          </p:cNvPr>
          <p:cNvSpPr>
            <a:spLocks noChangeAspect="1"/>
          </p:cNvSpPr>
          <p:nvPr/>
        </p:nvSpPr>
        <p:spPr>
          <a:xfrm>
            <a:off x="4267200" y="1929653"/>
            <a:ext cx="3657600" cy="3657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4"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47F899-A923-C4AD-68D6-84F0F87A2467}"/>
              </a:ext>
            </a:extLst>
          </p:cNvPr>
          <p:cNvSpPr>
            <a:spLocks noChangeAspect="1"/>
          </p:cNvSpPr>
          <p:nvPr/>
        </p:nvSpPr>
        <p:spPr>
          <a:xfrm>
            <a:off x="8340538" y="1929653"/>
            <a:ext cx="3657600" cy="3657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F583B-3D0F-3052-0713-DBB47E5D8495}"/>
              </a:ext>
            </a:extLst>
          </p:cNvPr>
          <p:cNvSpPr txBox="1"/>
          <p:nvPr/>
        </p:nvSpPr>
        <p:spPr>
          <a:xfrm>
            <a:off x="439793" y="2204499"/>
            <a:ext cx="3165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Slurm</a:t>
            </a:r>
            <a:r>
              <a:rPr lang="en-US" sz="2800" b="1" dirty="0"/>
              <a:t> Job Arrays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6D76C-840E-D6A3-FD2B-9E35AE698962}"/>
              </a:ext>
            </a:extLst>
          </p:cNvPr>
          <p:cNvSpPr txBox="1"/>
          <p:nvPr/>
        </p:nvSpPr>
        <p:spPr>
          <a:xfrm>
            <a:off x="4764546" y="2204499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38878-5380-433A-C28E-0571176E7981}"/>
              </a:ext>
            </a:extLst>
          </p:cNvPr>
          <p:cNvSpPr txBox="1"/>
          <p:nvPr/>
        </p:nvSpPr>
        <p:spPr>
          <a:xfrm>
            <a:off x="8989368" y="2204499"/>
            <a:ext cx="235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GNU Parallel</a:t>
            </a:r>
          </a:p>
        </p:txBody>
      </p:sp>
      <p:pic>
        <p:nvPicPr>
          <p:cNvPr id="14" name="Picture 2" descr="Slurm Logo">
            <a:extLst>
              <a:ext uri="{FF2B5EF4-FFF2-40B4-BE49-F238E27FC236}">
                <a16:creationId xmlns:a16="http://schemas.microsoft.com/office/drawing/2014/main" id="{B8B72FE3-DC24-097F-2EF0-68F242E68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9"/>
          <a:stretch/>
        </p:blipFill>
        <p:spPr bwMode="auto">
          <a:xfrm>
            <a:off x="1173635" y="2966684"/>
            <a:ext cx="1698054" cy="13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Hierarchy with solid fill">
            <a:extLst>
              <a:ext uri="{FF2B5EF4-FFF2-40B4-BE49-F238E27FC236}">
                <a16:creationId xmlns:a16="http://schemas.microsoft.com/office/drawing/2014/main" id="{8124E9A6-3785-F995-3585-70A2E78DD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7320" y="2781284"/>
            <a:ext cx="1737360" cy="1737360"/>
          </a:xfrm>
          <a:prstGeom prst="rect">
            <a:avLst/>
          </a:prstGeom>
        </p:spPr>
      </p:pic>
      <p:grpSp>
        <p:nvGrpSpPr>
          <p:cNvPr id="52" name="Group 51" descr="A diagram representing a for loop">
            <a:extLst>
              <a:ext uri="{FF2B5EF4-FFF2-40B4-BE49-F238E27FC236}">
                <a16:creationId xmlns:a16="http://schemas.microsoft.com/office/drawing/2014/main" id="{E250BD2C-D7AD-1C34-DB9C-3DA0247DE27D}"/>
              </a:ext>
            </a:extLst>
          </p:cNvPr>
          <p:cNvGrpSpPr/>
          <p:nvPr/>
        </p:nvGrpSpPr>
        <p:grpSpPr>
          <a:xfrm>
            <a:off x="9146540" y="2727719"/>
            <a:ext cx="1371272" cy="1721225"/>
            <a:chOff x="9159240" y="2959994"/>
            <a:chExt cx="1371272" cy="17212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8690B5-4D65-8049-D70F-4A5EA4A5074A}"/>
                </a:ext>
              </a:extLst>
            </p:cNvPr>
            <p:cNvSpPr/>
            <p:nvPr/>
          </p:nvSpPr>
          <p:spPr>
            <a:xfrm>
              <a:off x="9877732" y="4235387"/>
              <a:ext cx="640080" cy="34797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B24D09E5-B602-1DFF-027E-E0C6D9DC19B6}"/>
                </a:ext>
              </a:extLst>
            </p:cNvPr>
            <p:cNvSpPr/>
            <p:nvPr/>
          </p:nvSpPr>
          <p:spPr>
            <a:xfrm>
              <a:off x="9877732" y="3280034"/>
              <a:ext cx="640080" cy="64008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DAB5501-9ADD-C3CB-5EC6-75E747ECE32A}"/>
                </a:ext>
              </a:extLst>
            </p:cNvPr>
            <p:cNvCxnSpPr>
              <a:cxnSpLocks/>
            </p:cNvCxnSpPr>
            <p:nvPr/>
          </p:nvCxnSpPr>
          <p:spPr>
            <a:xfrm>
              <a:off x="10197772" y="2959994"/>
              <a:ext cx="0" cy="3200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178184-D24A-C17D-C3A9-6A3F3D24CB8D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>
              <a:off x="10197772" y="3920114"/>
              <a:ext cx="0" cy="31527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0886816-372E-3620-8BCE-81484E74A379}"/>
                </a:ext>
              </a:extLst>
            </p:cNvPr>
            <p:cNvCxnSpPr>
              <a:cxnSpLocks/>
              <a:stCxn id="17" idx="3"/>
              <a:endCxn id="18" idx="3"/>
            </p:cNvCxnSpPr>
            <p:nvPr/>
          </p:nvCxnSpPr>
          <p:spPr>
            <a:xfrm flipV="1">
              <a:off x="10517812" y="3600074"/>
              <a:ext cx="12700" cy="809301"/>
            </a:xfrm>
            <a:prstGeom prst="bentConnector3">
              <a:avLst>
                <a:gd name="adj1" fmla="val 3350000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38BB8E3-80BD-8D9B-D8BB-34BE87EB4BE2}"/>
                </a:ext>
              </a:extLst>
            </p:cNvPr>
            <p:cNvCxnSpPr>
              <a:cxnSpLocks/>
              <a:stCxn id="18" idx="1"/>
              <a:endCxn id="44" idx="0"/>
            </p:cNvCxnSpPr>
            <p:nvPr/>
          </p:nvCxnSpPr>
          <p:spPr>
            <a:xfrm rot="10800000" flipV="1">
              <a:off x="9361170" y="3600074"/>
              <a:ext cx="516562" cy="73317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8FB463-7D29-FE5C-80E4-F1F428948183}"/>
                </a:ext>
              </a:extLst>
            </p:cNvPr>
            <p:cNvSpPr/>
            <p:nvPr/>
          </p:nvSpPr>
          <p:spPr>
            <a:xfrm>
              <a:off x="9159240" y="4333244"/>
              <a:ext cx="403860" cy="3479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947B89E-FE13-4319-2C91-A2F76D63D766}"/>
              </a:ext>
            </a:extLst>
          </p:cNvPr>
          <p:cNvSpPr txBox="1"/>
          <p:nvPr/>
        </p:nvSpPr>
        <p:spPr>
          <a:xfrm>
            <a:off x="1002190" y="4518644"/>
            <a:ext cx="2040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Scaling Up</a:t>
            </a:r>
          </a:p>
          <a:p>
            <a:pPr algn="ctr"/>
            <a:r>
              <a:rPr lang="en-US" sz="2800" b="1" dirty="0"/>
              <a:t>Big Jobs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5CF939-3A92-A318-CAB6-826CD756087A}"/>
              </a:ext>
            </a:extLst>
          </p:cNvPr>
          <p:cNvSpPr txBox="1"/>
          <p:nvPr/>
        </p:nvSpPr>
        <p:spPr>
          <a:xfrm>
            <a:off x="4394252" y="4516088"/>
            <a:ext cx="3403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Built-In</a:t>
            </a:r>
          </a:p>
          <a:p>
            <a:pPr algn="ctr"/>
            <a:r>
              <a:rPr lang="en-US" sz="2800" b="1" dirty="0"/>
              <a:t>Resource Manager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FAA714-AF83-608E-C33D-DE8CC8DFA57F}"/>
              </a:ext>
            </a:extLst>
          </p:cNvPr>
          <p:cNvSpPr txBox="1"/>
          <p:nvPr/>
        </p:nvSpPr>
        <p:spPr>
          <a:xfrm>
            <a:off x="9203875" y="4584035"/>
            <a:ext cx="19623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Replaces</a:t>
            </a:r>
          </a:p>
          <a:p>
            <a:pPr algn="ctr"/>
            <a:r>
              <a:rPr lang="en-US" sz="2800" b="1" dirty="0"/>
              <a:t>For-Loops</a:t>
            </a:r>
          </a:p>
        </p:txBody>
      </p:sp>
    </p:spTree>
    <p:extLst>
      <p:ext uri="{BB962C8B-B14F-4D97-AF65-F5344CB8AC3E}">
        <p14:creationId xmlns:p14="http://schemas.microsoft.com/office/powerpoint/2010/main" val="225947886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50066</TotalTime>
  <Words>1394</Words>
  <Application>Microsoft Macintosh PowerPoint</Application>
  <PresentationFormat>Widescreen</PresentationFormat>
  <Paragraphs>395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-apple-system</vt:lpstr>
      <vt:lpstr>Aptos</vt:lpstr>
      <vt:lpstr>Arial</vt:lpstr>
      <vt:lpstr>Atkinson Hyperlegible</vt:lpstr>
      <vt:lpstr>Calibri</vt:lpstr>
      <vt:lpstr>Century Gothic</vt:lpstr>
      <vt:lpstr>Consolas</vt:lpstr>
      <vt:lpstr>FUTURA MEDIUM</vt:lpstr>
      <vt:lpstr>FUTURA MEDIUM</vt:lpstr>
      <vt:lpstr>CUB Content </vt:lpstr>
      <vt:lpstr>RC Primer: Incredibly Easy Parallelization with High Throughput Computing</vt:lpstr>
      <vt:lpstr>Incredibly Easy Parallelization with High Throughput Computing</vt:lpstr>
      <vt:lpstr>Meet the User Support Team</vt:lpstr>
      <vt:lpstr>Learning Objectives and Outline</vt:lpstr>
      <vt:lpstr>What is High Throughput Computing (HTC)?</vt:lpstr>
      <vt:lpstr>Concept Review – Is It High Throughput?</vt:lpstr>
      <vt:lpstr>Starter Script – Low Throughput</vt:lpstr>
      <vt:lpstr>Does it Scale?</vt:lpstr>
      <vt:lpstr>Three HTC Methods</vt:lpstr>
      <vt:lpstr>What is a Batch Job?</vt:lpstr>
      <vt:lpstr>SLURM Job Array</vt:lpstr>
      <vt:lpstr>Slurm Job Array - Overview</vt:lpstr>
      <vt:lpstr>SLURM Job Arrays - Implementation</vt:lpstr>
      <vt:lpstr>Load Balancer</vt:lpstr>
      <vt:lpstr>Method 2 Example: Load Balancer</vt:lpstr>
      <vt:lpstr>GNU Parallel</vt:lpstr>
      <vt:lpstr>Method 3 Example: GNU Parallel</vt:lpstr>
      <vt:lpstr>Three HTC methods for Alpine</vt:lpstr>
      <vt:lpstr>Three HTC methods for Alpine</vt:lpstr>
      <vt:lpstr>Three HTC methods for Alpine</vt:lpstr>
      <vt:lpstr>Three HTC methods for Alpine</vt:lpstr>
      <vt:lpstr>Three HTC methods for Alpine</vt:lpstr>
      <vt:lpstr>Three HTC methods for Alpine</vt:lpstr>
      <vt:lpstr>Three HTC methods for Alpine</vt:lpstr>
      <vt:lpstr>Structuring Data</vt:lpstr>
      <vt:lpstr>Structuring Files &amp; Directories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Michael Joseph Schneider</cp:lastModifiedBy>
  <cp:revision>25</cp:revision>
  <dcterms:created xsi:type="dcterms:W3CDTF">2023-01-13T17:07:22Z</dcterms:created>
  <dcterms:modified xsi:type="dcterms:W3CDTF">2026-02-17T18:31:06Z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